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86" r:id="rId2"/>
    <p:sldId id="279" r:id="rId3"/>
    <p:sldId id="280" r:id="rId4"/>
    <p:sldId id="260" r:id="rId5"/>
    <p:sldId id="285" r:id="rId6"/>
    <p:sldId id="287" r:id="rId7"/>
    <p:sldId id="288" r:id="rId8"/>
    <p:sldId id="289" r:id="rId9"/>
    <p:sldId id="290" r:id="rId10"/>
    <p:sldId id="291" r:id="rId11"/>
    <p:sldId id="284" r:id="rId12"/>
    <p:sldId id="266" r:id="rId13"/>
    <p:sldId id="261"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283" r:id="rId27"/>
    <p:sldId id="305" r:id="rId28"/>
    <p:sldId id="306" r:id="rId29"/>
    <p:sldId id="307" r:id="rId30"/>
    <p:sldId id="308" r:id="rId31"/>
    <p:sldId id="309" r:id="rId32"/>
    <p:sldId id="310" r:id="rId33"/>
    <p:sldId id="311" r:id="rId34"/>
    <p:sldId id="282" r:id="rId35"/>
  </p:sldIdLst>
  <p:sldSz cx="12192000" cy="6858000"/>
  <p:notesSz cx="6858000" cy="9144000"/>
  <p:custDataLst>
    <p:tags r:id="rId3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50" autoAdjust="0"/>
    <p:restoredTop sz="94660"/>
  </p:normalViewPr>
  <p:slideViewPr>
    <p:cSldViewPr snapToGrid="0">
      <p:cViewPr>
        <p:scale>
          <a:sx n="113" d="100"/>
          <a:sy n="113" d="100"/>
        </p:scale>
        <p:origin x="115" y="35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2022/4/17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537173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618175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2015078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1193044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1726768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2396727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4166336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3900436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2246425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293538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357844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4097186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1283775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1173817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3762873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29</a:t>
            </a:fld>
            <a:endParaRPr lang="zh-CN" altLang="en-US"/>
          </a:p>
        </p:txBody>
      </p:sp>
    </p:spTree>
    <p:extLst>
      <p:ext uri="{BB962C8B-B14F-4D97-AF65-F5344CB8AC3E}">
        <p14:creationId xmlns:p14="http://schemas.microsoft.com/office/powerpoint/2010/main" val="1118694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30</a:t>
            </a:fld>
            <a:endParaRPr lang="zh-CN" altLang="en-US"/>
          </a:p>
        </p:txBody>
      </p:sp>
    </p:spTree>
    <p:extLst>
      <p:ext uri="{BB962C8B-B14F-4D97-AF65-F5344CB8AC3E}">
        <p14:creationId xmlns:p14="http://schemas.microsoft.com/office/powerpoint/2010/main" val="2685126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31</a:t>
            </a:fld>
            <a:endParaRPr lang="zh-CN" altLang="en-US"/>
          </a:p>
        </p:txBody>
      </p:sp>
    </p:spTree>
    <p:extLst>
      <p:ext uri="{BB962C8B-B14F-4D97-AF65-F5344CB8AC3E}">
        <p14:creationId xmlns:p14="http://schemas.microsoft.com/office/powerpoint/2010/main" val="281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32</a:t>
            </a:fld>
            <a:endParaRPr lang="zh-CN" altLang="en-US"/>
          </a:p>
        </p:txBody>
      </p:sp>
    </p:spTree>
    <p:extLst>
      <p:ext uri="{BB962C8B-B14F-4D97-AF65-F5344CB8AC3E}">
        <p14:creationId xmlns:p14="http://schemas.microsoft.com/office/powerpoint/2010/main" val="3535044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33</a:t>
            </a:fld>
            <a:endParaRPr lang="zh-CN" altLang="en-US"/>
          </a:p>
        </p:txBody>
      </p:sp>
    </p:spTree>
    <p:extLst>
      <p:ext uri="{BB962C8B-B14F-4D97-AF65-F5344CB8AC3E}">
        <p14:creationId xmlns:p14="http://schemas.microsoft.com/office/powerpoint/2010/main" val="35249376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797027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3321582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2366375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1664743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菱形 20"/>
          <p:cNvSpPr/>
          <p:nvPr/>
        </p:nvSpPr>
        <p:spPr>
          <a:xfrm>
            <a:off x="2870200" y="203200"/>
            <a:ext cx="6451600" cy="64516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a:off x="0" y="0"/>
            <a:ext cx="12192000" cy="36838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dpi="0" rotWithShape="1">
            <a:blip r:embed="rId3"/>
            <a:srcRect/>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a:off x="0" y="0"/>
            <a:ext cx="12192000" cy="36838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a:off x="3486150" y="1683607"/>
            <a:ext cx="5219700" cy="2000250"/>
          </a:xfrm>
          <a:custGeom>
            <a:avLst/>
            <a:gdLst>
              <a:gd name="connsiteX0" fmla="*/ 0 w 5219700"/>
              <a:gd name="connsiteY0" fmla="*/ 0 h 2000250"/>
              <a:gd name="connsiteX1" fmla="*/ 5219700 w 5219700"/>
              <a:gd name="connsiteY1" fmla="*/ 0 h 2000250"/>
              <a:gd name="connsiteX2" fmla="*/ 5219700 w 5219700"/>
              <a:gd name="connsiteY2" fmla="*/ 2000250 h 2000250"/>
              <a:gd name="connsiteX3" fmla="*/ 5153930 w 5219700"/>
              <a:gd name="connsiteY3" fmla="*/ 2000250 h 2000250"/>
              <a:gd name="connsiteX4" fmla="*/ 5153930 w 5219700"/>
              <a:gd name="connsiteY4" fmla="*/ 65770 h 2000250"/>
              <a:gd name="connsiteX5" fmla="*/ 65770 w 5219700"/>
              <a:gd name="connsiteY5" fmla="*/ 65770 h 2000250"/>
              <a:gd name="connsiteX6" fmla="*/ 65770 w 5219700"/>
              <a:gd name="connsiteY6" fmla="*/ 2000250 h 2000250"/>
              <a:gd name="connsiteX7" fmla="*/ 0 w 5219700"/>
              <a:gd name="connsiteY7" fmla="*/ 2000250 h 2000250"/>
              <a:gd name="connsiteX8" fmla="*/ 0 w 5219700"/>
              <a:gd name="connsiteY8" fmla="*/ 0 h 200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9700" h="2000250">
                <a:moveTo>
                  <a:pt x="0" y="0"/>
                </a:moveTo>
                <a:lnTo>
                  <a:pt x="5219700" y="0"/>
                </a:lnTo>
                <a:lnTo>
                  <a:pt x="5219700" y="2000250"/>
                </a:lnTo>
                <a:lnTo>
                  <a:pt x="5153930" y="2000250"/>
                </a:lnTo>
                <a:lnTo>
                  <a:pt x="5153930" y="65770"/>
                </a:lnTo>
                <a:lnTo>
                  <a:pt x="65770" y="65770"/>
                </a:lnTo>
                <a:lnTo>
                  <a:pt x="65770" y="2000250"/>
                </a:lnTo>
                <a:lnTo>
                  <a:pt x="0" y="2000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3486150" y="3677226"/>
            <a:ext cx="5219700" cy="1339275"/>
          </a:xfrm>
          <a:custGeom>
            <a:avLst/>
            <a:gdLst>
              <a:gd name="connsiteX0" fmla="*/ 0 w 5219700"/>
              <a:gd name="connsiteY0" fmla="*/ 900843 h 1339275"/>
              <a:gd name="connsiteX1" fmla="*/ 65770 w 5219700"/>
              <a:gd name="connsiteY1" fmla="*/ 900843 h 1339275"/>
              <a:gd name="connsiteX2" fmla="*/ 65770 w 5219700"/>
              <a:gd name="connsiteY2" fmla="*/ 1273505 h 1339275"/>
              <a:gd name="connsiteX3" fmla="*/ 5153930 w 5219700"/>
              <a:gd name="connsiteY3" fmla="*/ 1273505 h 1339275"/>
              <a:gd name="connsiteX4" fmla="*/ 5153930 w 5219700"/>
              <a:gd name="connsiteY4" fmla="*/ 900843 h 1339275"/>
              <a:gd name="connsiteX5" fmla="*/ 5219700 w 5219700"/>
              <a:gd name="connsiteY5" fmla="*/ 900843 h 1339275"/>
              <a:gd name="connsiteX6" fmla="*/ 5219700 w 5219700"/>
              <a:gd name="connsiteY6" fmla="*/ 1339275 h 1339275"/>
              <a:gd name="connsiteX7" fmla="*/ 0 w 5219700"/>
              <a:gd name="connsiteY7" fmla="*/ 1339275 h 1339275"/>
              <a:gd name="connsiteX8" fmla="*/ 5153930 w 5219700"/>
              <a:gd name="connsiteY8" fmla="*/ 0 h 1339275"/>
              <a:gd name="connsiteX9" fmla="*/ 5219700 w 5219700"/>
              <a:gd name="connsiteY9" fmla="*/ 0 h 1339275"/>
              <a:gd name="connsiteX10" fmla="*/ 5219700 w 5219700"/>
              <a:gd name="connsiteY10" fmla="*/ 335974 h 1339275"/>
              <a:gd name="connsiteX11" fmla="*/ 5153930 w 5219700"/>
              <a:gd name="connsiteY11" fmla="*/ 335974 h 1339275"/>
              <a:gd name="connsiteX12" fmla="*/ 0 w 5219700"/>
              <a:gd name="connsiteY12" fmla="*/ 0 h 1339275"/>
              <a:gd name="connsiteX13" fmla="*/ 65770 w 5219700"/>
              <a:gd name="connsiteY13" fmla="*/ 0 h 1339275"/>
              <a:gd name="connsiteX14" fmla="*/ 65770 w 5219700"/>
              <a:gd name="connsiteY14" fmla="*/ 335974 h 1339275"/>
              <a:gd name="connsiteX15" fmla="*/ 0 w 5219700"/>
              <a:gd name="connsiteY15" fmla="*/ 335974 h 133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19700" h="1339275">
                <a:moveTo>
                  <a:pt x="0" y="900843"/>
                </a:moveTo>
                <a:lnTo>
                  <a:pt x="65770" y="900843"/>
                </a:lnTo>
                <a:lnTo>
                  <a:pt x="65770" y="1273505"/>
                </a:lnTo>
                <a:lnTo>
                  <a:pt x="5153930" y="1273505"/>
                </a:lnTo>
                <a:lnTo>
                  <a:pt x="5153930" y="900843"/>
                </a:lnTo>
                <a:lnTo>
                  <a:pt x="5219700" y="900843"/>
                </a:lnTo>
                <a:lnTo>
                  <a:pt x="5219700" y="1339275"/>
                </a:lnTo>
                <a:lnTo>
                  <a:pt x="0" y="1339275"/>
                </a:lnTo>
                <a:close/>
                <a:moveTo>
                  <a:pt x="5153930" y="0"/>
                </a:moveTo>
                <a:lnTo>
                  <a:pt x="5219700" y="0"/>
                </a:lnTo>
                <a:lnTo>
                  <a:pt x="5219700" y="335974"/>
                </a:lnTo>
                <a:lnTo>
                  <a:pt x="5153930" y="335974"/>
                </a:lnTo>
                <a:close/>
                <a:moveTo>
                  <a:pt x="0" y="0"/>
                </a:moveTo>
                <a:lnTo>
                  <a:pt x="65770" y="0"/>
                </a:lnTo>
                <a:lnTo>
                  <a:pt x="65770" y="335974"/>
                </a:lnTo>
                <a:lnTo>
                  <a:pt x="0" y="335974"/>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920816" y="2480611"/>
            <a:ext cx="4346884" cy="707886"/>
          </a:xfrm>
          <a:prstGeom prst="rect">
            <a:avLst/>
          </a:prstGeom>
          <a:noFill/>
        </p:spPr>
        <p:txBody>
          <a:bodyPr wrap="square" rtlCol="0">
            <a:spAutoFit/>
            <a:scene3d>
              <a:camera prst="orthographicFront"/>
              <a:lightRig rig="threePt" dir="t"/>
            </a:scene3d>
            <a:sp3d contourW="12700"/>
          </a:bodyPr>
          <a:lstStyle/>
          <a:p>
            <a:pPr algn="dist"/>
            <a:r>
              <a:rPr lang="zh-CN" altLang="en-US" sz="4000" b="1" dirty="0">
                <a:solidFill>
                  <a:schemeClr val="bg1"/>
                </a:solidFill>
              </a:rPr>
              <a:t>疫情动态模拟系统</a:t>
            </a:r>
          </a:p>
        </p:txBody>
      </p:sp>
      <p:sp>
        <p:nvSpPr>
          <p:cNvPr id="20" name="文本框 19"/>
          <p:cNvSpPr txBox="1"/>
          <p:nvPr/>
        </p:nvSpPr>
        <p:spPr>
          <a:xfrm>
            <a:off x="3264135" y="5600995"/>
            <a:ext cx="5663730" cy="318677"/>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400" dirty="0">
                <a:solidFill>
                  <a:schemeClr val="bg1">
                    <a:lumMod val="50000"/>
                  </a:schemeClr>
                </a:solidFill>
                <a:latin typeface="Century Gothic" panose="020B0502020202020204" pitchFamily="34" charset="0"/>
                <a:ea typeface="+mj-ea"/>
              </a:rPr>
              <a:t>汇报人：张博</a:t>
            </a:r>
            <a:endParaRPr lang="en-US" sz="1400" dirty="0">
              <a:solidFill>
                <a:schemeClr val="bg1">
                  <a:lumMod val="50000"/>
                </a:schemeClr>
              </a:solidFill>
              <a:latin typeface="Century Gothic" panose="020B0502020202020204" pitchFamily="34" charset="0"/>
              <a:ea typeface="+mj-ea"/>
            </a:endParaRPr>
          </a:p>
        </p:txBody>
      </p:sp>
      <p:sp>
        <p:nvSpPr>
          <p:cNvPr id="22" name="圆角矩形 1"/>
          <p:cNvSpPr/>
          <p:nvPr/>
        </p:nvSpPr>
        <p:spPr>
          <a:xfrm>
            <a:off x="10617200" y="6232525"/>
            <a:ext cx="318877" cy="3188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
          <p:cNvSpPr/>
          <p:nvPr/>
        </p:nvSpPr>
        <p:spPr>
          <a:xfrm>
            <a:off x="10708482" y="6326443"/>
            <a:ext cx="136314" cy="131040"/>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圆角矩形 11"/>
          <p:cNvSpPr/>
          <p:nvPr/>
        </p:nvSpPr>
        <p:spPr>
          <a:xfrm>
            <a:off x="11015238" y="6232525"/>
            <a:ext cx="318877" cy="3188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12"/>
          <p:cNvSpPr/>
          <p:nvPr/>
        </p:nvSpPr>
        <p:spPr>
          <a:xfrm>
            <a:off x="11106520" y="6328162"/>
            <a:ext cx="136314" cy="127602"/>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圆角矩形 14"/>
          <p:cNvSpPr/>
          <p:nvPr/>
        </p:nvSpPr>
        <p:spPr>
          <a:xfrm>
            <a:off x="11413276" y="6232525"/>
            <a:ext cx="318877" cy="3188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15"/>
          <p:cNvSpPr/>
          <p:nvPr/>
        </p:nvSpPr>
        <p:spPr>
          <a:xfrm>
            <a:off x="11515986" y="6323807"/>
            <a:ext cx="113458" cy="136314"/>
          </a:xfrm>
          <a:custGeom>
            <a:avLst/>
            <a:gdLst>
              <a:gd name="connsiteX0" fmla="*/ 166861 w 505460"/>
              <a:gd name="connsiteY0" fmla="*/ 355015 h 607286"/>
              <a:gd name="connsiteX1" fmla="*/ 421301 w 505460"/>
              <a:gd name="connsiteY1" fmla="*/ 355015 h 607286"/>
              <a:gd name="connsiteX2" fmla="*/ 438634 w 505460"/>
              <a:gd name="connsiteY2" fmla="*/ 372303 h 607286"/>
              <a:gd name="connsiteX3" fmla="*/ 421301 w 505460"/>
              <a:gd name="connsiteY3" fmla="*/ 389592 h 607286"/>
              <a:gd name="connsiteX4" fmla="*/ 166861 w 505460"/>
              <a:gd name="connsiteY4" fmla="*/ 389592 h 607286"/>
              <a:gd name="connsiteX5" fmla="*/ 149528 w 505460"/>
              <a:gd name="connsiteY5" fmla="*/ 372303 h 607286"/>
              <a:gd name="connsiteX6" fmla="*/ 166861 w 505460"/>
              <a:gd name="connsiteY6" fmla="*/ 355015 h 607286"/>
              <a:gd name="connsiteX7" fmla="*/ 166861 w 505460"/>
              <a:gd name="connsiteY7" fmla="*/ 272524 h 607286"/>
              <a:gd name="connsiteX8" fmla="*/ 421301 w 505460"/>
              <a:gd name="connsiteY8" fmla="*/ 272524 h 607286"/>
              <a:gd name="connsiteX9" fmla="*/ 438634 w 505460"/>
              <a:gd name="connsiteY9" fmla="*/ 289813 h 607286"/>
              <a:gd name="connsiteX10" fmla="*/ 421301 w 505460"/>
              <a:gd name="connsiteY10" fmla="*/ 307101 h 607286"/>
              <a:gd name="connsiteX11" fmla="*/ 166861 w 505460"/>
              <a:gd name="connsiteY11" fmla="*/ 307101 h 607286"/>
              <a:gd name="connsiteX12" fmla="*/ 149528 w 505460"/>
              <a:gd name="connsiteY12" fmla="*/ 289813 h 607286"/>
              <a:gd name="connsiteX13" fmla="*/ 166861 w 505460"/>
              <a:gd name="connsiteY13" fmla="*/ 272524 h 607286"/>
              <a:gd name="connsiteX14" fmla="*/ 166861 w 505460"/>
              <a:gd name="connsiteY14" fmla="*/ 190033 h 607286"/>
              <a:gd name="connsiteX15" fmla="*/ 421301 w 505460"/>
              <a:gd name="connsiteY15" fmla="*/ 190033 h 607286"/>
              <a:gd name="connsiteX16" fmla="*/ 438634 w 505460"/>
              <a:gd name="connsiteY16" fmla="*/ 207439 h 607286"/>
              <a:gd name="connsiteX17" fmla="*/ 421301 w 505460"/>
              <a:gd name="connsiteY17" fmla="*/ 224751 h 607286"/>
              <a:gd name="connsiteX18" fmla="*/ 166861 w 505460"/>
              <a:gd name="connsiteY18" fmla="*/ 224751 h 607286"/>
              <a:gd name="connsiteX19" fmla="*/ 149528 w 505460"/>
              <a:gd name="connsiteY19" fmla="*/ 207439 h 607286"/>
              <a:gd name="connsiteX20" fmla="*/ 166861 w 505460"/>
              <a:gd name="connsiteY20" fmla="*/ 190033 h 607286"/>
              <a:gd name="connsiteX21" fmla="*/ 166861 w 505460"/>
              <a:gd name="connsiteY21" fmla="*/ 107612 h 607286"/>
              <a:gd name="connsiteX22" fmla="*/ 421301 w 505460"/>
              <a:gd name="connsiteY22" fmla="*/ 107612 h 607286"/>
              <a:gd name="connsiteX23" fmla="*/ 438634 w 505460"/>
              <a:gd name="connsiteY23" fmla="*/ 124901 h 607286"/>
              <a:gd name="connsiteX24" fmla="*/ 421301 w 505460"/>
              <a:gd name="connsiteY24" fmla="*/ 142189 h 607286"/>
              <a:gd name="connsiteX25" fmla="*/ 166861 w 505460"/>
              <a:gd name="connsiteY25" fmla="*/ 142189 h 607286"/>
              <a:gd name="connsiteX26" fmla="*/ 149528 w 505460"/>
              <a:gd name="connsiteY26" fmla="*/ 124901 h 607286"/>
              <a:gd name="connsiteX27" fmla="*/ 166861 w 505460"/>
              <a:gd name="connsiteY27" fmla="*/ 107612 h 607286"/>
              <a:gd name="connsiteX28" fmla="*/ 43330 w 505460"/>
              <a:gd name="connsiteY28" fmla="*/ 105635 h 607286"/>
              <a:gd name="connsiteX29" fmla="*/ 34664 w 505460"/>
              <a:gd name="connsiteY29" fmla="*/ 114289 h 607286"/>
              <a:gd name="connsiteX30" fmla="*/ 34664 w 505460"/>
              <a:gd name="connsiteY30" fmla="*/ 563922 h 607286"/>
              <a:gd name="connsiteX31" fmla="*/ 43330 w 505460"/>
              <a:gd name="connsiteY31" fmla="*/ 572576 h 607286"/>
              <a:gd name="connsiteX32" fmla="*/ 379237 w 505460"/>
              <a:gd name="connsiteY32" fmla="*/ 572576 h 607286"/>
              <a:gd name="connsiteX33" fmla="*/ 387903 w 505460"/>
              <a:gd name="connsiteY33" fmla="*/ 563922 h 607286"/>
              <a:gd name="connsiteX34" fmla="*/ 387903 w 505460"/>
              <a:gd name="connsiteY34" fmla="*/ 536267 h 607286"/>
              <a:gd name="connsiteX35" fmla="*/ 126223 w 505460"/>
              <a:gd name="connsiteY35" fmla="*/ 536267 h 607286"/>
              <a:gd name="connsiteX36" fmla="*/ 82799 w 505460"/>
              <a:gd name="connsiteY36" fmla="*/ 492997 h 607286"/>
              <a:gd name="connsiteX37" fmla="*/ 82799 w 505460"/>
              <a:gd name="connsiteY37" fmla="*/ 105635 h 607286"/>
              <a:gd name="connsiteX38" fmla="*/ 126223 w 505460"/>
              <a:gd name="connsiteY38" fmla="*/ 34616 h 607286"/>
              <a:gd name="connsiteX39" fmla="*/ 117557 w 505460"/>
              <a:gd name="connsiteY39" fmla="*/ 43270 h 607286"/>
              <a:gd name="connsiteX40" fmla="*/ 117557 w 505460"/>
              <a:gd name="connsiteY40" fmla="*/ 492997 h 607286"/>
              <a:gd name="connsiteX41" fmla="*/ 126223 w 505460"/>
              <a:gd name="connsiteY41" fmla="*/ 501651 h 607286"/>
              <a:gd name="connsiteX42" fmla="*/ 462130 w 505460"/>
              <a:gd name="connsiteY42" fmla="*/ 501651 h 607286"/>
              <a:gd name="connsiteX43" fmla="*/ 470796 w 505460"/>
              <a:gd name="connsiteY43" fmla="*/ 492997 h 607286"/>
              <a:gd name="connsiteX44" fmla="*/ 470796 w 505460"/>
              <a:gd name="connsiteY44" fmla="*/ 43270 h 607286"/>
              <a:gd name="connsiteX45" fmla="*/ 462130 w 505460"/>
              <a:gd name="connsiteY45" fmla="*/ 34616 h 607286"/>
              <a:gd name="connsiteX46" fmla="*/ 126223 w 505460"/>
              <a:gd name="connsiteY46" fmla="*/ 0 h 607286"/>
              <a:gd name="connsiteX47" fmla="*/ 462130 w 505460"/>
              <a:gd name="connsiteY47" fmla="*/ 0 h 607286"/>
              <a:gd name="connsiteX48" fmla="*/ 505460 w 505460"/>
              <a:gd name="connsiteY48" fmla="*/ 43270 h 607286"/>
              <a:gd name="connsiteX49" fmla="*/ 505460 w 505460"/>
              <a:gd name="connsiteY49" fmla="*/ 492997 h 607286"/>
              <a:gd name="connsiteX50" fmla="*/ 462130 w 505460"/>
              <a:gd name="connsiteY50" fmla="*/ 536267 h 607286"/>
              <a:gd name="connsiteX51" fmla="*/ 422661 w 505460"/>
              <a:gd name="connsiteY51" fmla="*/ 536267 h 607286"/>
              <a:gd name="connsiteX52" fmla="*/ 422661 w 505460"/>
              <a:gd name="connsiteY52" fmla="*/ 563922 h 607286"/>
              <a:gd name="connsiteX53" fmla="*/ 379237 w 505460"/>
              <a:gd name="connsiteY53" fmla="*/ 607286 h 607286"/>
              <a:gd name="connsiteX54" fmla="*/ 43330 w 505460"/>
              <a:gd name="connsiteY54" fmla="*/ 607286 h 607286"/>
              <a:gd name="connsiteX55" fmla="*/ 0 w 505460"/>
              <a:gd name="connsiteY55" fmla="*/ 563922 h 607286"/>
              <a:gd name="connsiteX56" fmla="*/ 0 w 505460"/>
              <a:gd name="connsiteY56" fmla="*/ 114289 h 607286"/>
              <a:gd name="connsiteX57" fmla="*/ 43330 w 505460"/>
              <a:gd name="connsiteY57" fmla="*/ 70925 h 607286"/>
              <a:gd name="connsiteX58" fmla="*/ 82799 w 505460"/>
              <a:gd name="connsiteY58" fmla="*/ 70925 h 607286"/>
              <a:gd name="connsiteX59" fmla="*/ 82799 w 505460"/>
              <a:gd name="connsiteY59" fmla="*/ 43270 h 607286"/>
              <a:gd name="connsiteX60" fmla="*/ 126223 w 505460"/>
              <a:gd name="connsiteY60"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5460" h="607286">
                <a:moveTo>
                  <a:pt x="166861" y="355015"/>
                </a:moveTo>
                <a:lnTo>
                  <a:pt x="421301" y="355015"/>
                </a:lnTo>
                <a:cubicBezTo>
                  <a:pt x="430910" y="355015"/>
                  <a:pt x="438634" y="362720"/>
                  <a:pt x="438634" y="372303"/>
                </a:cubicBezTo>
                <a:cubicBezTo>
                  <a:pt x="438634" y="381793"/>
                  <a:pt x="430910" y="389592"/>
                  <a:pt x="421301" y="389592"/>
                </a:cubicBezTo>
                <a:lnTo>
                  <a:pt x="166861" y="389592"/>
                </a:lnTo>
                <a:cubicBezTo>
                  <a:pt x="157253" y="389592"/>
                  <a:pt x="149528" y="381887"/>
                  <a:pt x="149528" y="372303"/>
                </a:cubicBezTo>
                <a:cubicBezTo>
                  <a:pt x="149528" y="362720"/>
                  <a:pt x="157253" y="355015"/>
                  <a:pt x="166861" y="355015"/>
                </a:cubicBezTo>
                <a:close/>
                <a:moveTo>
                  <a:pt x="166861" y="272524"/>
                </a:moveTo>
                <a:lnTo>
                  <a:pt x="421301" y="272524"/>
                </a:lnTo>
                <a:cubicBezTo>
                  <a:pt x="430910" y="272524"/>
                  <a:pt x="438634" y="280229"/>
                  <a:pt x="438634" y="289813"/>
                </a:cubicBezTo>
                <a:cubicBezTo>
                  <a:pt x="438634" y="299396"/>
                  <a:pt x="430910" y="307101"/>
                  <a:pt x="421301" y="307101"/>
                </a:cubicBezTo>
                <a:lnTo>
                  <a:pt x="166861" y="307101"/>
                </a:lnTo>
                <a:cubicBezTo>
                  <a:pt x="157253" y="307101"/>
                  <a:pt x="149528" y="299396"/>
                  <a:pt x="149528" y="289813"/>
                </a:cubicBezTo>
                <a:cubicBezTo>
                  <a:pt x="149528" y="280229"/>
                  <a:pt x="157253" y="272524"/>
                  <a:pt x="166861" y="272524"/>
                </a:cubicBezTo>
                <a:close/>
                <a:moveTo>
                  <a:pt x="166861" y="190033"/>
                </a:moveTo>
                <a:lnTo>
                  <a:pt x="421301" y="190033"/>
                </a:lnTo>
                <a:cubicBezTo>
                  <a:pt x="430910" y="190033"/>
                  <a:pt x="438634" y="197842"/>
                  <a:pt x="438634" y="207439"/>
                </a:cubicBezTo>
                <a:cubicBezTo>
                  <a:pt x="438634" y="216942"/>
                  <a:pt x="430910" y="224751"/>
                  <a:pt x="421301" y="224751"/>
                </a:cubicBezTo>
                <a:lnTo>
                  <a:pt x="166861" y="224751"/>
                </a:lnTo>
                <a:cubicBezTo>
                  <a:pt x="157253" y="224751"/>
                  <a:pt x="149528" y="216942"/>
                  <a:pt x="149528" y="207439"/>
                </a:cubicBezTo>
                <a:cubicBezTo>
                  <a:pt x="149528" y="197842"/>
                  <a:pt x="157253" y="190033"/>
                  <a:pt x="166861" y="190033"/>
                </a:cubicBezTo>
                <a:close/>
                <a:moveTo>
                  <a:pt x="166861" y="107612"/>
                </a:moveTo>
                <a:lnTo>
                  <a:pt x="421301" y="107612"/>
                </a:lnTo>
                <a:cubicBezTo>
                  <a:pt x="430910" y="107612"/>
                  <a:pt x="438634" y="115317"/>
                  <a:pt x="438634" y="124901"/>
                </a:cubicBezTo>
                <a:cubicBezTo>
                  <a:pt x="438634" y="134484"/>
                  <a:pt x="430910" y="142189"/>
                  <a:pt x="421301" y="142189"/>
                </a:cubicBezTo>
                <a:lnTo>
                  <a:pt x="166861" y="142189"/>
                </a:lnTo>
                <a:cubicBezTo>
                  <a:pt x="157253" y="142189"/>
                  <a:pt x="149528" y="134484"/>
                  <a:pt x="149528" y="124901"/>
                </a:cubicBezTo>
                <a:cubicBezTo>
                  <a:pt x="149528" y="115317"/>
                  <a:pt x="157253" y="107612"/>
                  <a:pt x="166861" y="107612"/>
                </a:cubicBezTo>
                <a:close/>
                <a:moveTo>
                  <a:pt x="43330" y="105635"/>
                </a:moveTo>
                <a:cubicBezTo>
                  <a:pt x="38526" y="105635"/>
                  <a:pt x="34664" y="109492"/>
                  <a:pt x="34664" y="114289"/>
                </a:cubicBezTo>
                <a:lnTo>
                  <a:pt x="34664" y="563922"/>
                </a:lnTo>
                <a:cubicBezTo>
                  <a:pt x="34664" y="568719"/>
                  <a:pt x="38526" y="572576"/>
                  <a:pt x="43330" y="572576"/>
                </a:cubicBezTo>
                <a:lnTo>
                  <a:pt x="379237" y="572576"/>
                </a:lnTo>
                <a:cubicBezTo>
                  <a:pt x="384041" y="572576"/>
                  <a:pt x="387903" y="568719"/>
                  <a:pt x="387903" y="563922"/>
                </a:cubicBezTo>
                <a:lnTo>
                  <a:pt x="387903" y="536267"/>
                </a:lnTo>
                <a:lnTo>
                  <a:pt x="126223" y="536267"/>
                </a:lnTo>
                <a:cubicBezTo>
                  <a:pt x="102297" y="536267"/>
                  <a:pt x="82799" y="516889"/>
                  <a:pt x="82799" y="492997"/>
                </a:cubicBezTo>
                <a:lnTo>
                  <a:pt x="82799" y="105635"/>
                </a:lnTo>
                <a:close/>
                <a:moveTo>
                  <a:pt x="126223" y="34616"/>
                </a:moveTo>
                <a:cubicBezTo>
                  <a:pt x="121419" y="34616"/>
                  <a:pt x="117557" y="38567"/>
                  <a:pt x="117557" y="43270"/>
                </a:cubicBezTo>
                <a:lnTo>
                  <a:pt x="117557" y="492997"/>
                </a:lnTo>
                <a:cubicBezTo>
                  <a:pt x="117557" y="497794"/>
                  <a:pt x="121419" y="501651"/>
                  <a:pt x="126223" y="501651"/>
                </a:cubicBezTo>
                <a:lnTo>
                  <a:pt x="462130" y="501651"/>
                </a:lnTo>
                <a:cubicBezTo>
                  <a:pt x="466840" y="501651"/>
                  <a:pt x="470796" y="497794"/>
                  <a:pt x="470796" y="492997"/>
                </a:cubicBezTo>
                <a:lnTo>
                  <a:pt x="470796" y="43270"/>
                </a:lnTo>
                <a:cubicBezTo>
                  <a:pt x="470796" y="38567"/>
                  <a:pt x="466840" y="34616"/>
                  <a:pt x="462130" y="34616"/>
                </a:cubicBezTo>
                <a:close/>
                <a:moveTo>
                  <a:pt x="126223" y="0"/>
                </a:moveTo>
                <a:lnTo>
                  <a:pt x="462130" y="0"/>
                </a:lnTo>
                <a:cubicBezTo>
                  <a:pt x="485961" y="0"/>
                  <a:pt x="505460" y="19472"/>
                  <a:pt x="505460" y="43270"/>
                </a:cubicBezTo>
                <a:lnTo>
                  <a:pt x="505460" y="492997"/>
                </a:lnTo>
                <a:cubicBezTo>
                  <a:pt x="505460" y="516889"/>
                  <a:pt x="485961" y="536267"/>
                  <a:pt x="462130" y="536267"/>
                </a:cubicBezTo>
                <a:lnTo>
                  <a:pt x="422661" y="536267"/>
                </a:lnTo>
                <a:lnTo>
                  <a:pt x="422661" y="563922"/>
                </a:lnTo>
                <a:cubicBezTo>
                  <a:pt x="422661" y="587815"/>
                  <a:pt x="403163" y="607286"/>
                  <a:pt x="379237" y="607286"/>
                </a:cubicBezTo>
                <a:lnTo>
                  <a:pt x="43330" y="607286"/>
                </a:lnTo>
                <a:cubicBezTo>
                  <a:pt x="19404" y="607286"/>
                  <a:pt x="0" y="587815"/>
                  <a:pt x="0" y="563922"/>
                </a:cubicBezTo>
                <a:lnTo>
                  <a:pt x="0" y="114289"/>
                </a:lnTo>
                <a:cubicBezTo>
                  <a:pt x="0" y="90397"/>
                  <a:pt x="19404" y="70925"/>
                  <a:pt x="43330" y="70925"/>
                </a:cubicBezTo>
                <a:lnTo>
                  <a:pt x="82799" y="70925"/>
                </a:lnTo>
                <a:lnTo>
                  <a:pt x="82799" y="43270"/>
                </a:lnTo>
                <a:cubicBezTo>
                  <a:pt x="82799" y="19472"/>
                  <a:pt x="102297" y="0"/>
                  <a:pt x="1262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arn(inVertical)">
                                      <p:cBhvr>
                                        <p:cTn id="20" dur="500"/>
                                        <p:tgtEl>
                                          <p:spTgt spid="19"/>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2000"/>
                            </p:stCondLst>
                            <p:childTnLst>
                              <p:par>
                                <p:cTn id="33" presetID="53" presetClass="entr" presetSubtype="16"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p:cTn id="40" dur="500" fill="hold"/>
                                        <p:tgtEl>
                                          <p:spTgt spid="23"/>
                                        </p:tgtEl>
                                        <p:attrNameLst>
                                          <p:attrName>ppt_w</p:attrName>
                                        </p:attrNameLst>
                                      </p:cBhvr>
                                      <p:tavLst>
                                        <p:tav tm="0">
                                          <p:val>
                                            <p:fltVal val="0"/>
                                          </p:val>
                                        </p:tav>
                                        <p:tav tm="100000">
                                          <p:val>
                                            <p:strVal val="#ppt_w"/>
                                          </p:val>
                                        </p:tav>
                                      </p:tavLst>
                                    </p:anim>
                                    <p:anim calcmode="lin" valueType="num">
                                      <p:cBhvr>
                                        <p:cTn id="41" dur="500" fill="hold"/>
                                        <p:tgtEl>
                                          <p:spTgt spid="23"/>
                                        </p:tgtEl>
                                        <p:attrNameLst>
                                          <p:attrName>ppt_h</p:attrName>
                                        </p:attrNameLst>
                                      </p:cBhvr>
                                      <p:tavLst>
                                        <p:tav tm="0">
                                          <p:val>
                                            <p:fltVal val="0"/>
                                          </p:val>
                                        </p:tav>
                                        <p:tav tm="100000">
                                          <p:val>
                                            <p:strVal val="#ppt_h"/>
                                          </p:val>
                                        </p:tav>
                                      </p:tavLst>
                                    </p:anim>
                                    <p:animEffect transition="in" filter="fade">
                                      <p:cBhvr>
                                        <p:cTn id="42" dur="500"/>
                                        <p:tgtEl>
                                          <p:spTgt spid="23"/>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p:cTn id="45" dur="500" fill="hold"/>
                                        <p:tgtEl>
                                          <p:spTgt spid="24"/>
                                        </p:tgtEl>
                                        <p:attrNameLst>
                                          <p:attrName>ppt_w</p:attrName>
                                        </p:attrNameLst>
                                      </p:cBhvr>
                                      <p:tavLst>
                                        <p:tav tm="0">
                                          <p:val>
                                            <p:fltVal val="0"/>
                                          </p:val>
                                        </p:tav>
                                        <p:tav tm="100000">
                                          <p:val>
                                            <p:strVal val="#ppt_w"/>
                                          </p:val>
                                        </p:tav>
                                      </p:tavLst>
                                    </p:anim>
                                    <p:anim calcmode="lin" valueType="num">
                                      <p:cBhvr>
                                        <p:cTn id="46" dur="500" fill="hold"/>
                                        <p:tgtEl>
                                          <p:spTgt spid="24"/>
                                        </p:tgtEl>
                                        <p:attrNameLst>
                                          <p:attrName>ppt_h</p:attrName>
                                        </p:attrNameLst>
                                      </p:cBhvr>
                                      <p:tavLst>
                                        <p:tav tm="0">
                                          <p:val>
                                            <p:fltVal val="0"/>
                                          </p:val>
                                        </p:tav>
                                        <p:tav tm="100000">
                                          <p:val>
                                            <p:strVal val="#ppt_h"/>
                                          </p:val>
                                        </p:tav>
                                      </p:tavLst>
                                    </p:anim>
                                    <p:animEffect transition="in" filter="fade">
                                      <p:cBhvr>
                                        <p:cTn id="47" dur="500"/>
                                        <p:tgtEl>
                                          <p:spTgt spid="24"/>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p:cTn id="50" dur="500" fill="hold"/>
                                        <p:tgtEl>
                                          <p:spTgt spid="25"/>
                                        </p:tgtEl>
                                        <p:attrNameLst>
                                          <p:attrName>ppt_w</p:attrName>
                                        </p:attrNameLst>
                                      </p:cBhvr>
                                      <p:tavLst>
                                        <p:tav tm="0">
                                          <p:val>
                                            <p:fltVal val="0"/>
                                          </p:val>
                                        </p:tav>
                                        <p:tav tm="100000">
                                          <p:val>
                                            <p:strVal val="#ppt_w"/>
                                          </p:val>
                                        </p:tav>
                                      </p:tavLst>
                                    </p:anim>
                                    <p:anim calcmode="lin" valueType="num">
                                      <p:cBhvr>
                                        <p:cTn id="51" dur="500" fill="hold"/>
                                        <p:tgtEl>
                                          <p:spTgt spid="25"/>
                                        </p:tgtEl>
                                        <p:attrNameLst>
                                          <p:attrName>ppt_h</p:attrName>
                                        </p:attrNameLst>
                                      </p:cBhvr>
                                      <p:tavLst>
                                        <p:tav tm="0">
                                          <p:val>
                                            <p:fltVal val="0"/>
                                          </p:val>
                                        </p:tav>
                                        <p:tav tm="100000">
                                          <p:val>
                                            <p:strVal val="#ppt_h"/>
                                          </p:val>
                                        </p:tav>
                                      </p:tavLst>
                                    </p:anim>
                                    <p:animEffect transition="in" filter="fade">
                                      <p:cBhvr>
                                        <p:cTn id="52" dur="500"/>
                                        <p:tgtEl>
                                          <p:spTgt spid="25"/>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p:cTn id="55" dur="500" fill="hold"/>
                                        <p:tgtEl>
                                          <p:spTgt spid="26"/>
                                        </p:tgtEl>
                                        <p:attrNameLst>
                                          <p:attrName>ppt_w</p:attrName>
                                        </p:attrNameLst>
                                      </p:cBhvr>
                                      <p:tavLst>
                                        <p:tav tm="0">
                                          <p:val>
                                            <p:fltVal val="0"/>
                                          </p:val>
                                        </p:tav>
                                        <p:tav tm="100000">
                                          <p:val>
                                            <p:strVal val="#ppt_w"/>
                                          </p:val>
                                        </p:tav>
                                      </p:tavLst>
                                    </p:anim>
                                    <p:anim calcmode="lin" valueType="num">
                                      <p:cBhvr>
                                        <p:cTn id="56" dur="500" fill="hold"/>
                                        <p:tgtEl>
                                          <p:spTgt spid="26"/>
                                        </p:tgtEl>
                                        <p:attrNameLst>
                                          <p:attrName>ppt_h</p:attrName>
                                        </p:attrNameLst>
                                      </p:cBhvr>
                                      <p:tavLst>
                                        <p:tav tm="0">
                                          <p:val>
                                            <p:fltVal val="0"/>
                                          </p:val>
                                        </p:tav>
                                        <p:tav tm="100000">
                                          <p:val>
                                            <p:strVal val="#ppt_h"/>
                                          </p:val>
                                        </p:tav>
                                      </p:tavLst>
                                    </p:anim>
                                    <p:animEffect transition="in" filter="fade">
                                      <p:cBhvr>
                                        <p:cTn id="57" dur="500"/>
                                        <p:tgtEl>
                                          <p:spTgt spid="26"/>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p:cTn id="60" dur="500" fill="hold"/>
                                        <p:tgtEl>
                                          <p:spTgt spid="27"/>
                                        </p:tgtEl>
                                        <p:attrNameLst>
                                          <p:attrName>ppt_w</p:attrName>
                                        </p:attrNameLst>
                                      </p:cBhvr>
                                      <p:tavLst>
                                        <p:tav tm="0">
                                          <p:val>
                                            <p:fltVal val="0"/>
                                          </p:val>
                                        </p:tav>
                                        <p:tav tm="100000">
                                          <p:val>
                                            <p:strVal val="#ppt_w"/>
                                          </p:val>
                                        </p:tav>
                                      </p:tavLst>
                                    </p:anim>
                                    <p:anim calcmode="lin" valueType="num">
                                      <p:cBhvr>
                                        <p:cTn id="61" dur="500" fill="hold"/>
                                        <p:tgtEl>
                                          <p:spTgt spid="27"/>
                                        </p:tgtEl>
                                        <p:attrNameLst>
                                          <p:attrName>ppt_h</p:attrName>
                                        </p:attrNameLst>
                                      </p:cBhvr>
                                      <p:tavLst>
                                        <p:tav tm="0">
                                          <p:val>
                                            <p:fltVal val="0"/>
                                          </p:val>
                                        </p:tav>
                                        <p:tav tm="100000">
                                          <p:val>
                                            <p:strVal val="#ppt_h"/>
                                          </p:val>
                                        </p:tav>
                                      </p:tavLst>
                                    </p:anim>
                                    <p:animEffect transition="in" filter="fade">
                                      <p:cBhvr>
                                        <p:cTn id="6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6" grpId="0" animBg="1"/>
      <p:bldP spid="13" grpId="0" animBg="1"/>
      <p:bldP spid="10" grpId="0" animBg="1"/>
      <p:bldP spid="19" grpId="0" animBg="1"/>
      <p:bldP spid="4" grpId="0"/>
      <p:bldP spid="20" grpId="0"/>
      <p:bldP spid="22" grpId="0" animBg="1"/>
      <p:bldP spid="23" grpId="0" animBg="1"/>
      <p:bldP spid="24" grpId="0" animBg="1"/>
      <p:bldP spid="25" grpId="0" animBg="1"/>
      <p:bldP spid="26" grpId="0" animBg="1"/>
      <p:bldP spid="2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675452"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5"/>
          <p:cNvSpPr/>
          <p:nvPr/>
        </p:nvSpPr>
        <p:spPr>
          <a:xfrm>
            <a:off x="6851550" y="5185919"/>
            <a:ext cx="413078" cy="405023"/>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8" name="圆角矩形 7"/>
          <p:cNvSpPr/>
          <p:nvPr/>
        </p:nvSpPr>
        <p:spPr>
          <a:xfrm>
            <a:off x="7881838"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8"/>
          <p:cNvSpPr/>
          <p:nvPr/>
        </p:nvSpPr>
        <p:spPr>
          <a:xfrm>
            <a:off x="8057936" y="5198007"/>
            <a:ext cx="413078" cy="380847"/>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圆角矩形 10"/>
          <p:cNvSpPr/>
          <p:nvPr/>
        </p:nvSpPr>
        <p:spPr>
          <a:xfrm>
            <a:off x="9088223"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1"/>
          <p:cNvSpPr/>
          <p:nvPr/>
        </p:nvSpPr>
        <p:spPr>
          <a:xfrm>
            <a:off x="9264321" y="5182180"/>
            <a:ext cx="413078" cy="412502"/>
          </a:xfrm>
          <a:custGeom>
            <a:avLst/>
            <a:gdLst>
              <a:gd name="connsiteX0" fmla="*/ 145802 w 608415"/>
              <a:gd name="connsiteY0" fmla="*/ 316204 h 607568"/>
              <a:gd name="connsiteX1" fmla="*/ 335878 w 608415"/>
              <a:gd name="connsiteY1" fmla="*/ 316204 h 607568"/>
              <a:gd name="connsiteX2" fmla="*/ 355085 w 608415"/>
              <a:gd name="connsiteY2" fmla="*/ 335363 h 607568"/>
              <a:gd name="connsiteX3" fmla="*/ 335878 w 608415"/>
              <a:gd name="connsiteY3" fmla="*/ 354521 h 607568"/>
              <a:gd name="connsiteX4" fmla="*/ 145802 w 608415"/>
              <a:gd name="connsiteY4" fmla="*/ 354521 h 607568"/>
              <a:gd name="connsiteX5" fmla="*/ 126594 w 608415"/>
              <a:gd name="connsiteY5" fmla="*/ 335363 h 607568"/>
              <a:gd name="connsiteX6" fmla="*/ 145802 w 608415"/>
              <a:gd name="connsiteY6" fmla="*/ 316204 h 607568"/>
              <a:gd name="connsiteX7" fmla="*/ 145799 w 608415"/>
              <a:gd name="connsiteY7" fmla="*/ 252977 h 607568"/>
              <a:gd name="connsiteX8" fmla="*/ 430791 w 608415"/>
              <a:gd name="connsiteY8" fmla="*/ 252977 h 607568"/>
              <a:gd name="connsiteX9" fmla="*/ 449995 w 608415"/>
              <a:gd name="connsiteY9" fmla="*/ 272171 h 607568"/>
              <a:gd name="connsiteX10" fmla="*/ 430791 w 608415"/>
              <a:gd name="connsiteY10" fmla="*/ 291365 h 607568"/>
              <a:gd name="connsiteX11" fmla="*/ 145799 w 608415"/>
              <a:gd name="connsiteY11" fmla="*/ 291365 h 607568"/>
              <a:gd name="connsiteX12" fmla="*/ 126594 w 608415"/>
              <a:gd name="connsiteY12" fmla="*/ 272171 h 607568"/>
              <a:gd name="connsiteX13" fmla="*/ 145799 w 608415"/>
              <a:gd name="connsiteY13" fmla="*/ 252977 h 607568"/>
              <a:gd name="connsiteX14" fmla="*/ 145805 w 608415"/>
              <a:gd name="connsiteY14" fmla="*/ 189750 h 607568"/>
              <a:gd name="connsiteX15" fmla="*/ 209279 w 608415"/>
              <a:gd name="connsiteY15" fmla="*/ 189750 h 607568"/>
              <a:gd name="connsiteX16" fmla="*/ 228490 w 608415"/>
              <a:gd name="connsiteY16" fmla="*/ 208944 h 607568"/>
              <a:gd name="connsiteX17" fmla="*/ 209279 w 608415"/>
              <a:gd name="connsiteY17" fmla="*/ 228138 h 607568"/>
              <a:gd name="connsiteX18" fmla="*/ 145805 w 608415"/>
              <a:gd name="connsiteY18" fmla="*/ 228138 h 607568"/>
              <a:gd name="connsiteX19" fmla="*/ 126594 w 608415"/>
              <a:gd name="connsiteY19" fmla="*/ 208944 h 607568"/>
              <a:gd name="connsiteX20" fmla="*/ 145805 w 608415"/>
              <a:gd name="connsiteY20" fmla="*/ 189750 h 607568"/>
              <a:gd name="connsiteX21" fmla="*/ 70060 w 608415"/>
              <a:gd name="connsiteY21" fmla="*/ 133174 h 607568"/>
              <a:gd name="connsiteX22" fmla="*/ 70060 w 608415"/>
              <a:gd name="connsiteY22" fmla="*/ 442788 h 607568"/>
              <a:gd name="connsiteX23" fmla="*/ 538355 w 608415"/>
              <a:gd name="connsiteY23" fmla="*/ 442788 h 607568"/>
              <a:gd name="connsiteX24" fmla="*/ 538355 w 608415"/>
              <a:gd name="connsiteY24" fmla="*/ 133174 h 607568"/>
              <a:gd name="connsiteX25" fmla="*/ 38410 w 608415"/>
              <a:gd name="connsiteY25" fmla="*/ 69962 h 607568"/>
              <a:gd name="connsiteX26" fmla="*/ 38410 w 608415"/>
              <a:gd name="connsiteY26" fmla="*/ 94817 h 607568"/>
              <a:gd name="connsiteX27" fmla="*/ 570005 w 608415"/>
              <a:gd name="connsiteY27" fmla="*/ 94817 h 607568"/>
              <a:gd name="connsiteX28" fmla="*/ 570005 w 608415"/>
              <a:gd name="connsiteY28" fmla="*/ 69962 h 607568"/>
              <a:gd name="connsiteX29" fmla="*/ 304208 w 608415"/>
              <a:gd name="connsiteY29" fmla="*/ 0 h 607568"/>
              <a:gd name="connsiteX30" fmla="*/ 323413 w 608415"/>
              <a:gd name="connsiteY30" fmla="*/ 19178 h 607568"/>
              <a:gd name="connsiteX31" fmla="*/ 323413 w 608415"/>
              <a:gd name="connsiteY31" fmla="*/ 31606 h 607568"/>
              <a:gd name="connsiteX32" fmla="*/ 589210 w 608415"/>
              <a:gd name="connsiteY32" fmla="*/ 31606 h 607568"/>
              <a:gd name="connsiteX33" fmla="*/ 608415 w 608415"/>
              <a:gd name="connsiteY33" fmla="*/ 50784 h 607568"/>
              <a:gd name="connsiteX34" fmla="*/ 608415 w 608415"/>
              <a:gd name="connsiteY34" fmla="*/ 113995 h 607568"/>
              <a:gd name="connsiteX35" fmla="*/ 589210 w 608415"/>
              <a:gd name="connsiteY35" fmla="*/ 133174 h 607568"/>
              <a:gd name="connsiteX36" fmla="*/ 576765 w 608415"/>
              <a:gd name="connsiteY36" fmla="*/ 133174 h 607568"/>
              <a:gd name="connsiteX37" fmla="*/ 576765 w 608415"/>
              <a:gd name="connsiteY37" fmla="*/ 461967 h 607568"/>
              <a:gd name="connsiteX38" fmla="*/ 557560 w 608415"/>
              <a:gd name="connsiteY38" fmla="*/ 481145 h 607568"/>
              <a:gd name="connsiteX39" fmla="*/ 342618 w 608415"/>
              <a:gd name="connsiteY39" fmla="*/ 481145 h 607568"/>
              <a:gd name="connsiteX40" fmla="*/ 414521 w 608415"/>
              <a:gd name="connsiteY40" fmla="*/ 576883 h 607568"/>
              <a:gd name="connsiteX41" fmla="*/ 410680 w 608415"/>
              <a:gd name="connsiteY41" fmla="*/ 603733 h 607568"/>
              <a:gd name="connsiteX42" fmla="*/ 399157 w 608415"/>
              <a:gd name="connsiteY42" fmla="*/ 607568 h 607568"/>
              <a:gd name="connsiteX43" fmla="*/ 383793 w 608415"/>
              <a:gd name="connsiteY43" fmla="*/ 599897 h 607568"/>
              <a:gd name="connsiteX44" fmla="*/ 323413 w 608415"/>
              <a:gd name="connsiteY44" fmla="*/ 519348 h 607568"/>
              <a:gd name="connsiteX45" fmla="*/ 323413 w 608415"/>
              <a:gd name="connsiteY45" fmla="*/ 588390 h 607568"/>
              <a:gd name="connsiteX46" fmla="*/ 304208 w 608415"/>
              <a:gd name="connsiteY46" fmla="*/ 607568 h 607568"/>
              <a:gd name="connsiteX47" fmla="*/ 285003 w 608415"/>
              <a:gd name="connsiteY47" fmla="*/ 588390 h 607568"/>
              <a:gd name="connsiteX48" fmla="*/ 285003 w 608415"/>
              <a:gd name="connsiteY48" fmla="*/ 519348 h 607568"/>
              <a:gd name="connsiteX49" fmla="*/ 224622 w 608415"/>
              <a:gd name="connsiteY49" fmla="*/ 599897 h 607568"/>
              <a:gd name="connsiteX50" fmla="*/ 209258 w 608415"/>
              <a:gd name="connsiteY50" fmla="*/ 607568 h 607568"/>
              <a:gd name="connsiteX51" fmla="*/ 197735 w 608415"/>
              <a:gd name="connsiteY51" fmla="*/ 603733 h 607568"/>
              <a:gd name="connsiteX52" fmla="*/ 193894 w 608415"/>
              <a:gd name="connsiteY52" fmla="*/ 576883 h 607568"/>
              <a:gd name="connsiteX53" fmla="*/ 265798 w 608415"/>
              <a:gd name="connsiteY53" fmla="*/ 481145 h 607568"/>
              <a:gd name="connsiteX54" fmla="*/ 50855 w 608415"/>
              <a:gd name="connsiteY54" fmla="*/ 481145 h 607568"/>
              <a:gd name="connsiteX55" fmla="*/ 31650 w 608415"/>
              <a:gd name="connsiteY55" fmla="*/ 461967 h 607568"/>
              <a:gd name="connsiteX56" fmla="*/ 31650 w 608415"/>
              <a:gd name="connsiteY56" fmla="*/ 133174 h 607568"/>
              <a:gd name="connsiteX57" fmla="*/ 19205 w 608415"/>
              <a:gd name="connsiteY57" fmla="*/ 133174 h 607568"/>
              <a:gd name="connsiteX58" fmla="*/ 0 w 608415"/>
              <a:gd name="connsiteY58" fmla="*/ 113995 h 607568"/>
              <a:gd name="connsiteX59" fmla="*/ 0 w 608415"/>
              <a:gd name="connsiteY59" fmla="*/ 50784 h 607568"/>
              <a:gd name="connsiteX60" fmla="*/ 19205 w 608415"/>
              <a:gd name="connsiteY60" fmla="*/ 31606 h 607568"/>
              <a:gd name="connsiteX61" fmla="*/ 285003 w 608415"/>
              <a:gd name="connsiteY61" fmla="*/ 31606 h 607568"/>
              <a:gd name="connsiteX62" fmla="*/ 285003 w 608415"/>
              <a:gd name="connsiteY62" fmla="*/ 19178 h 607568"/>
              <a:gd name="connsiteX63" fmla="*/ 304208 w 608415"/>
              <a:gd name="connsiteY6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8415" h="607568">
                <a:moveTo>
                  <a:pt x="145802" y="316204"/>
                </a:moveTo>
                <a:lnTo>
                  <a:pt x="335878" y="316204"/>
                </a:lnTo>
                <a:cubicBezTo>
                  <a:pt x="346480" y="316204"/>
                  <a:pt x="355085" y="324787"/>
                  <a:pt x="355085" y="335363"/>
                </a:cubicBezTo>
                <a:cubicBezTo>
                  <a:pt x="355085" y="345938"/>
                  <a:pt x="346480" y="354521"/>
                  <a:pt x="335878" y="354521"/>
                </a:cubicBezTo>
                <a:lnTo>
                  <a:pt x="145802" y="354521"/>
                </a:lnTo>
                <a:cubicBezTo>
                  <a:pt x="135199" y="354521"/>
                  <a:pt x="126594" y="345938"/>
                  <a:pt x="126594" y="335363"/>
                </a:cubicBezTo>
                <a:cubicBezTo>
                  <a:pt x="126594" y="324787"/>
                  <a:pt x="135199" y="316204"/>
                  <a:pt x="145802" y="316204"/>
                </a:cubicBezTo>
                <a:close/>
                <a:moveTo>
                  <a:pt x="145799" y="252977"/>
                </a:moveTo>
                <a:lnTo>
                  <a:pt x="430791" y="252977"/>
                </a:lnTo>
                <a:cubicBezTo>
                  <a:pt x="441392" y="252977"/>
                  <a:pt x="449995" y="261576"/>
                  <a:pt x="449995" y="272171"/>
                </a:cubicBezTo>
                <a:cubicBezTo>
                  <a:pt x="449995" y="282766"/>
                  <a:pt x="441392" y="291365"/>
                  <a:pt x="430791" y="291365"/>
                </a:cubicBezTo>
                <a:lnTo>
                  <a:pt x="145799" y="291365"/>
                </a:lnTo>
                <a:cubicBezTo>
                  <a:pt x="135198" y="291365"/>
                  <a:pt x="126594" y="282766"/>
                  <a:pt x="126594" y="272171"/>
                </a:cubicBezTo>
                <a:cubicBezTo>
                  <a:pt x="126594" y="261576"/>
                  <a:pt x="135198" y="252977"/>
                  <a:pt x="145799" y="252977"/>
                </a:cubicBezTo>
                <a:close/>
                <a:moveTo>
                  <a:pt x="145805" y="189750"/>
                </a:moveTo>
                <a:lnTo>
                  <a:pt x="209279" y="189750"/>
                </a:lnTo>
                <a:cubicBezTo>
                  <a:pt x="219884" y="189750"/>
                  <a:pt x="228490" y="198349"/>
                  <a:pt x="228490" y="208944"/>
                </a:cubicBezTo>
                <a:cubicBezTo>
                  <a:pt x="228490" y="219539"/>
                  <a:pt x="219884" y="228138"/>
                  <a:pt x="209279" y="228138"/>
                </a:cubicBezTo>
                <a:lnTo>
                  <a:pt x="145805" y="228138"/>
                </a:lnTo>
                <a:cubicBezTo>
                  <a:pt x="135201" y="228138"/>
                  <a:pt x="126594" y="219539"/>
                  <a:pt x="126594" y="208944"/>
                </a:cubicBezTo>
                <a:cubicBezTo>
                  <a:pt x="126594" y="198349"/>
                  <a:pt x="135201" y="189750"/>
                  <a:pt x="145805" y="189750"/>
                </a:cubicBezTo>
                <a:close/>
                <a:moveTo>
                  <a:pt x="70060" y="133174"/>
                </a:moveTo>
                <a:lnTo>
                  <a:pt x="70060" y="442788"/>
                </a:lnTo>
                <a:lnTo>
                  <a:pt x="538355" y="442788"/>
                </a:lnTo>
                <a:lnTo>
                  <a:pt x="538355" y="133174"/>
                </a:lnTo>
                <a:close/>
                <a:moveTo>
                  <a:pt x="38410" y="69962"/>
                </a:moveTo>
                <a:lnTo>
                  <a:pt x="38410" y="94817"/>
                </a:lnTo>
                <a:lnTo>
                  <a:pt x="570005" y="94817"/>
                </a:lnTo>
                <a:lnTo>
                  <a:pt x="570005" y="69962"/>
                </a:lnTo>
                <a:close/>
                <a:moveTo>
                  <a:pt x="304208" y="0"/>
                </a:moveTo>
                <a:cubicBezTo>
                  <a:pt x="314809" y="0"/>
                  <a:pt x="323413" y="8592"/>
                  <a:pt x="323413" y="19178"/>
                </a:cubicBezTo>
                <a:lnTo>
                  <a:pt x="323413" y="31606"/>
                </a:lnTo>
                <a:lnTo>
                  <a:pt x="589210" y="31606"/>
                </a:lnTo>
                <a:cubicBezTo>
                  <a:pt x="599811" y="31606"/>
                  <a:pt x="608415" y="40197"/>
                  <a:pt x="608415" y="50784"/>
                </a:cubicBezTo>
                <a:lnTo>
                  <a:pt x="608415" y="113995"/>
                </a:lnTo>
                <a:cubicBezTo>
                  <a:pt x="608415" y="124582"/>
                  <a:pt x="599811" y="133174"/>
                  <a:pt x="589210" y="133174"/>
                </a:cubicBezTo>
                <a:lnTo>
                  <a:pt x="576765" y="133174"/>
                </a:lnTo>
                <a:lnTo>
                  <a:pt x="576765" y="461967"/>
                </a:lnTo>
                <a:cubicBezTo>
                  <a:pt x="576765" y="472553"/>
                  <a:pt x="568161" y="481145"/>
                  <a:pt x="557560" y="481145"/>
                </a:cubicBezTo>
                <a:lnTo>
                  <a:pt x="342618" y="481145"/>
                </a:lnTo>
                <a:lnTo>
                  <a:pt x="414521" y="576883"/>
                </a:lnTo>
                <a:cubicBezTo>
                  <a:pt x="420974" y="585321"/>
                  <a:pt x="419284" y="597442"/>
                  <a:pt x="410680" y="603733"/>
                </a:cubicBezTo>
                <a:cubicBezTo>
                  <a:pt x="407300" y="606341"/>
                  <a:pt x="403306" y="607568"/>
                  <a:pt x="399157" y="607568"/>
                </a:cubicBezTo>
                <a:cubicBezTo>
                  <a:pt x="393319" y="607568"/>
                  <a:pt x="387634" y="604960"/>
                  <a:pt x="383793" y="599897"/>
                </a:cubicBezTo>
                <a:lnTo>
                  <a:pt x="323413" y="519348"/>
                </a:lnTo>
                <a:lnTo>
                  <a:pt x="323413" y="588390"/>
                </a:lnTo>
                <a:cubicBezTo>
                  <a:pt x="323413" y="598976"/>
                  <a:pt x="314809" y="607568"/>
                  <a:pt x="304208" y="607568"/>
                </a:cubicBezTo>
                <a:cubicBezTo>
                  <a:pt x="293607" y="607568"/>
                  <a:pt x="285003" y="598976"/>
                  <a:pt x="285003" y="588390"/>
                </a:cubicBezTo>
                <a:lnTo>
                  <a:pt x="285003" y="519348"/>
                </a:lnTo>
                <a:lnTo>
                  <a:pt x="224622" y="599897"/>
                </a:lnTo>
                <a:cubicBezTo>
                  <a:pt x="220781" y="604960"/>
                  <a:pt x="215096" y="607568"/>
                  <a:pt x="209258" y="607568"/>
                </a:cubicBezTo>
                <a:cubicBezTo>
                  <a:pt x="205110" y="607568"/>
                  <a:pt x="201115" y="606341"/>
                  <a:pt x="197735" y="603733"/>
                </a:cubicBezTo>
                <a:cubicBezTo>
                  <a:pt x="189131" y="597442"/>
                  <a:pt x="187441" y="585321"/>
                  <a:pt x="193894" y="576883"/>
                </a:cubicBezTo>
                <a:lnTo>
                  <a:pt x="265798" y="481145"/>
                </a:lnTo>
                <a:lnTo>
                  <a:pt x="50855" y="481145"/>
                </a:lnTo>
                <a:cubicBezTo>
                  <a:pt x="40253" y="481145"/>
                  <a:pt x="31650" y="472553"/>
                  <a:pt x="31650" y="461967"/>
                </a:cubicBezTo>
                <a:lnTo>
                  <a:pt x="31650" y="133174"/>
                </a:lnTo>
                <a:lnTo>
                  <a:pt x="19205" y="133174"/>
                </a:lnTo>
                <a:cubicBezTo>
                  <a:pt x="8604" y="133174"/>
                  <a:pt x="0" y="124582"/>
                  <a:pt x="0" y="113995"/>
                </a:cubicBezTo>
                <a:lnTo>
                  <a:pt x="0" y="50784"/>
                </a:lnTo>
                <a:cubicBezTo>
                  <a:pt x="0" y="40197"/>
                  <a:pt x="8604" y="31606"/>
                  <a:pt x="19205" y="31606"/>
                </a:cubicBezTo>
                <a:lnTo>
                  <a:pt x="285003" y="31606"/>
                </a:lnTo>
                <a:lnTo>
                  <a:pt x="285003" y="19178"/>
                </a:lnTo>
                <a:cubicBezTo>
                  <a:pt x="285003" y="8592"/>
                  <a:pt x="293607" y="0"/>
                  <a:pt x="3042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圆角矩形 13"/>
          <p:cNvSpPr/>
          <p:nvPr/>
        </p:nvSpPr>
        <p:spPr>
          <a:xfrm>
            <a:off x="10294610"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4"/>
          <p:cNvSpPr/>
          <p:nvPr/>
        </p:nvSpPr>
        <p:spPr>
          <a:xfrm>
            <a:off x="10470708" y="5189884"/>
            <a:ext cx="413078" cy="397094"/>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文本框 22"/>
          <p:cNvSpPr txBox="1"/>
          <p:nvPr/>
        </p:nvSpPr>
        <p:spPr>
          <a:xfrm>
            <a:off x="6446634" y="1576495"/>
            <a:ext cx="4741748" cy="646331"/>
          </a:xfrm>
          <a:prstGeom prst="rect">
            <a:avLst/>
          </a:prstGeom>
          <a:noFill/>
        </p:spPr>
        <p:txBody>
          <a:bodyPr wrap="square" rtlCol="0">
            <a:spAutoFit/>
            <a:scene3d>
              <a:camera prst="orthographicFront"/>
              <a:lightRig rig="threePt" dir="t"/>
            </a:scene3d>
            <a:sp3d contourW="12700"/>
          </a:bodyPr>
          <a:lstStyle/>
          <a:p>
            <a:r>
              <a:rPr lang="zh-CN" altLang="zh-CN" dirty="0"/>
              <a:t>做四种防疫策略的对比，用图表等方式进行对比</a:t>
            </a:r>
            <a:endParaRPr lang="en-US" altLang="zh-CN" sz="1400" dirty="0"/>
          </a:p>
        </p:txBody>
      </p:sp>
      <p:sp>
        <p:nvSpPr>
          <p:cNvPr id="27" name="任意多边形: 形状 26"/>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8" name="任意多边形: 形状 27"/>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9" name="文本框 28"/>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05</a:t>
            </a:r>
            <a:endParaRPr lang="zh-CN" altLang="en-US" sz="4000" dirty="0">
              <a:solidFill>
                <a:schemeClr val="accent1"/>
              </a:solidFill>
              <a:latin typeface="Century Gothic" panose="020B0502020202020204" pitchFamily="34" charset="0"/>
            </a:endParaRPr>
          </a:p>
        </p:txBody>
      </p:sp>
      <p:sp>
        <p:nvSpPr>
          <p:cNvPr id="31" name="文本框 30"/>
          <p:cNvSpPr txBox="1"/>
          <p:nvPr/>
        </p:nvSpPr>
        <p:spPr>
          <a:xfrm>
            <a:off x="1473289" y="366875"/>
            <a:ext cx="2646878"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通过图表对比</a:t>
            </a:r>
          </a:p>
        </p:txBody>
      </p:sp>
      <p:pic>
        <p:nvPicPr>
          <p:cNvPr id="4098" name="图片 1">
            <a:extLst>
              <a:ext uri="{FF2B5EF4-FFF2-40B4-BE49-F238E27FC236}">
                <a16:creationId xmlns:a16="http://schemas.microsoft.com/office/drawing/2014/main" id="{F1F8AA46-EF20-4BE4-AEB6-411DF9E973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160" y="1483360"/>
            <a:ext cx="5676900"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5036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ppt_w</p:attrName>
                                        </p:attrNameLst>
                                      </p:cBhvr>
                                      <p:tavLst>
                                        <p:tav tm="0">
                                          <p:val>
                                            <p:fltVal val="0"/>
                                          </p:val>
                                        </p:tav>
                                        <p:tav tm="100000">
                                          <p:val>
                                            <p:strVal val="#ppt_w"/>
                                          </p:val>
                                        </p:tav>
                                      </p:tavLst>
                                    </p:anim>
                                    <p:anim calcmode="lin" valueType="num">
                                      <p:cBhvr>
                                        <p:cTn id="17" dur="500" fill="hold"/>
                                        <p:tgtEl>
                                          <p:spTgt spid="18"/>
                                        </p:tgtEl>
                                        <p:attrNameLst>
                                          <p:attrName>ppt_h</p:attrName>
                                        </p:attrNameLst>
                                      </p:cBhvr>
                                      <p:tavLst>
                                        <p:tav tm="0">
                                          <p:val>
                                            <p:fltVal val="0"/>
                                          </p:val>
                                        </p:tav>
                                        <p:tav tm="100000">
                                          <p:val>
                                            <p:strVal val="#ppt_h"/>
                                          </p:val>
                                        </p:tav>
                                      </p:tavLst>
                                    </p:anim>
                                    <p:animEffect transition="in" filter="fade">
                                      <p:cBhvr>
                                        <p:cTn id="18" dur="500"/>
                                        <p:tgtEl>
                                          <p:spTgt spid="18"/>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fltVal val="0"/>
                                          </p:val>
                                        </p:tav>
                                        <p:tav tm="100000">
                                          <p:val>
                                            <p:strVal val="#ppt_h"/>
                                          </p:val>
                                        </p:tav>
                                      </p:tavLst>
                                    </p:anim>
                                    <p:animEffect transition="in" filter="fade">
                                      <p:cBhvr>
                                        <p:cTn id="4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P spid="8" grpId="0" animBg="1"/>
      <p:bldP spid="17" grpId="0" animBg="1"/>
      <p:bldP spid="11" grpId="0" animBg="1"/>
      <p:bldP spid="19" grpId="0" animBg="1"/>
      <p:bldP spid="14" grpId="0" animBg="1"/>
      <p:bldP spid="20"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2870200" y="139785"/>
            <a:ext cx="6451600" cy="64516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3"/>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图文框 1"/>
          <p:cNvSpPr/>
          <p:nvPr/>
        </p:nvSpPr>
        <p:spPr>
          <a:xfrm>
            <a:off x="4747911" y="1259013"/>
            <a:ext cx="2696178" cy="3909888"/>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p:cNvSpPr txBox="1"/>
          <p:nvPr/>
        </p:nvSpPr>
        <p:spPr>
          <a:xfrm>
            <a:off x="4864100" y="3408144"/>
            <a:ext cx="2463800" cy="1569660"/>
          </a:xfrm>
          <a:prstGeom prst="rect">
            <a:avLst/>
          </a:prstGeom>
          <a:noFill/>
        </p:spPr>
        <p:txBody>
          <a:bodyPr wrap="square" rtlCol="0">
            <a:spAutoFit/>
            <a:scene3d>
              <a:camera prst="orthographicFront"/>
              <a:lightRig rig="threePt" dir="t"/>
            </a:scene3d>
            <a:sp3d contourW="12700"/>
          </a:bodyPr>
          <a:lstStyle/>
          <a:p>
            <a:pPr algn="ctr"/>
            <a:r>
              <a:rPr lang="zh-CN" altLang="en-US" sz="4800" b="1" dirty="0">
                <a:solidFill>
                  <a:schemeClr val="tx1">
                    <a:lumMod val="75000"/>
                    <a:lumOff val="25000"/>
                  </a:schemeClr>
                </a:solidFill>
              </a:rPr>
              <a:t>过程</a:t>
            </a:r>
            <a:endParaRPr lang="en-US" altLang="zh-CN" sz="4800" b="1" dirty="0">
              <a:solidFill>
                <a:schemeClr val="tx1">
                  <a:lumMod val="75000"/>
                  <a:lumOff val="25000"/>
                </a:schemeClr>
              </a:solidFill>
            </a:endParaRPr>
          </a:p>
          <a:p>
            <a:pPr algn="ctr"/>
            <a:r>
              <a:rPr lang="zh-CN" altLang="en-US" sz="4800" b="1" dirty="0">
                <a:solidFill>
                  <a:schemeClr val="tx1">
                    <a:lumMod val="75000"/>
                    <a:lumOff val="25000"/>
                  </a:schemeClr>
                </a:solidFill>
              </a:rPr>
              <a:t>论述</a:t>
            </a:r>
            <a:endParaRPr lang="en-US" altLang="zh-CN" sz="4800" b="1" dirty="0">
              <a:solidFill>
                <a:schemeClr val="tx1">
                  <a:lumMod val="75000"/>
                  <a:lumOff val="25000"/>
                </a:schemeClr>
              </a:solidFill>
            </a:endParaRPr>
          </a:p>
        </p:txBody>
      </p:sp>
      <p:sp>
        <p:nvSpPr>
          <p:cNvPr id="6" name="文本框 5"/>
          <p:cNvSpPr txBox="1"/>
          <p:nvPr/>
        </p:nvSpPr>
        <p:spPr>
          <a:xfrm>
            <a:off x="4864100" y="1482574"/>
            <a:ext cx="2463800" cy="1569660"/>
          </a:xfrm>
          <a:prstGeom prst="rect">
            <a:avLst/>
          </a:prstGeom>
          <a:noFill/>
        </p:spPr>
        <p:txBody>
          <a:bodyPr wrap="square" rtlCol="0">
            <a:spAutoFit/>
            <a:scene3d>
              <a:camera prst="orthographicFront"/>
              <a:lightRig rig="threePt" dir="t"/>
            </a:scene3d>
            <a:sp3d contourW="12700"/>
          </a:bodyPr>
          <a:lstStyle/>
          <a:p>
            <a:pPr algn="ctr"/>
            <a:r>
              <a:rPr lang="en-US" altLang="zh-CN" sz="9600" dirty="0">
                <a:solidFill>
                  <a:schemeClr val="bg1"/>
                </a:solidFill>
                <a:latin typeface="Century Gothic" panose="020B0502020202020204" pitchFamily="34" charset="0"/>
              </a:rPr>
              <a:t>03</a:t>
            </a:r>
            <a:endParaRPr lang="zh-CN" altLang="en-US" sz="9600" dirty="0">
              <a:solidFill>
                <a:schemeClr val="bg1"/>
              </a:solidFill>
              <a:latin typeface="Century Gothic" panose="020B0502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6" presetClass="entr" presetSubtype="26"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Horizontal)">
                                      <p:cBhvr>
                                        <p:cTn id="20" dur="500"/>
                                        <p:tgtEl>
                                          <p:spTgt spid="2"/>
                                        </p:tgtEl>
                                      </p:cBhvr>
                                    </p:animEffec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animBg="1"/>
      <p:bldP spid="2" grpId="0" animBg="1"/>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iślíďé"/>
          <p:cNvGrpSpPr/>
          <p:nvPr/>
        </p:nvGrpSpPr>
        <p:grpSpPr>
          <a:xfrm>
            <a:off x="4271898" y="2008093"/>
            <a:ext cx="3648204" cy="3870324"/>
            <a:chOff x="3872920" y="1852424"/>
            <a:chExt cx="4036217" cy="4281963"/>
          </a:xfrm>
        </p:grpSpPr>
        <p:grpSp>
          <p:nvGrpSpPr>
            <p:cNvPr id="40" name="ïṥḻiḑé"/>
            <p:cNvGrpSpPr/>
            <p:nvPr/>
          </p:nvGrpSpPr>
          <p:grpSpPr>
            <a:xfrm>
              <a:off x="3872920" y="4112842"/>
              <a:ext cx="4036217" cy="2021545"/>
              <a:chOff x="4063207" y="4258807"/>
              <a:chExt cx="4184973" cy="2090400"/>
            </a:xfrm>
          </p:grpSpPr>
          <p:sp>
            <p:nvSpPr>
              <p:cNvPr id="56" name="îŝḻîḍè"/>
              <p:cNvSpPr/>
              <p:nvPr/>
            </p:nvSpPr>
            <p:spPr bwMode="auto">
              <a:xfrm>
                <a:off x="615527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858" y="0"/>
                    </a:moveTo>
                    <a:lnTo>
                      <a:pt x="0" y="8486"/>
                    </a:lnTo>
                    <a:lnTo>
                      <a:pt x="0" y="21599"/>
                    </a:lnTo>
                    <a:lnTo>
                      <a:pt x="21599" y="10727"/>
                    </a:lnTo>
                    <a:lnTo>
                      <a:pt x="16858" y="0"/>
                    </a:lnTo>
                    <a:close/>
                  </a:path>
                </a:pathLst>
              </a:custGeom>
              <a:solidFill>
                <a:schemeClr val="accent1">
                  <a:lumMod val="75000"/>
                </a:schemeClr>
              </a:solidFill>
              <a:ln>
                <a:noFill/>
              </a:ln>
              <a:effectLst/>
            </p:spPr>
            <p:txBody>
              <a:bodyPr anchor="ctr"/>
              <a:lstStyle/>
              <a:p>
                <a:pPr algn="ctr"/>
                <a:endParaRPr/>
              </a:p>
            </p:txBody>
          </p:sp>
          <p:sp>
            <p:nvSpPr>
              <p:cNvPr id="57" name="îšlíḋé"/>
              <p:cNvSpPr/>
              <p:nvPr/>
            </p:nvSpPr>
            <p:spPr bwMode="auto">
              <a:xfrm>
                <a:off x="4519674" y="4258807"/>
                <a:ext cx="3272039" cy="1136576"/>
              </a:xfrm>
              <a:custGeom>
                <a:avLst/>
                <a:gdLst>
                  <a:gd name="T0" fmla="*/ 3112106 w 21600"/>
                  <a:gd name="T1" fmla="*/ 1081025 h 21600"/>
                  <a:gd name="T2" fmla="*/ 3112106 w 21600"/>
                  <a:gd name="T3" fmla="*/ 1081025 h 21600"/>
                  <a:gd name="T4" fmla="*/ 3112106 w 21600"/>
                  <a:gd name="T5" fmla="*/ 1081025 h 21600"/>
                  <a:gd name="T6" fmla="*/ 3112106 w 21600"/>
                  <a:gd name="T7" fmla="*/ 10810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1">
                  <a:lumMod val="50000"/>
                </a:schemeClr>
              </a:solidFill>
              <a:ln>
                <a:noFill/>
              </a:ln>
              <a:effectLst/>
            </p:spPr>
            <p:txBody>
              <a:bodyPr anchor="ctr"/>
              <a:lstStyle/>
              <a:p>
                <a:pPr algn="ctr"/>
                <a:endParaRPr/>
              </a:p>
            </p:txBody>
          </p:sp>
          <p:sp>
            <p:nvSpPr>
              <p:cNvPr id="58" name="ïšlíḑe"/>
              <p:cNvSpPr/>
              <p:nvPr/>
            </p:nvSpPr>
            <p:spPr bwMode="auto">
              <a:xfrm>
                <a:off x="406320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741" y="0"/>
                    </a:moveTo>
                    <a:lnTo>
                      <a:pt x="0" y="10727"/>
                    </a:lnTo>
                    <a:lnTo>
                      <a:pt x="21599" y="21599"/>
                    </a:lnTo>
                    <a:lnTo>
                      <a:pt x="21599" y="8486"/>
                    </a:lnTo>
                    <a:lnTo>
                      <a:pt x="4741" y="0"/>
                    </a:lnTo>
                    <a:close/>
                  </a:path>
                </a:pathLst>
              </a:custGeom>
              <a:solidFill>
                <a:schemeClr val="accent1"/>
              </a:solidFill>
              <a:ln>
                <a:noFill/>
              </a:ln>
              <a:effectLst/>
            </p:spPr>
            <p:txBody>
              <a:bodyPr anchor="ctr"/>
              <a:lstStyle/>
              <a:p>
                <a:pPr algn="ctr"/>
                <a:endParaRPr/>
              </a:p>
            </p:txBody>
          </p:sp>
        </p:grpSp>
        <p:grpSp>
          <p:nvGrpSpPr>
            <p:cNvPr id="41" name="îṣ1îḋè"/>
            <p:cNvGrpSpPr/>
            <p:nvPr/>
          </p:nvGrpSpPr>
          <p:grpSpPr>
            <a:xfrm>
              <a:off x="4408133" y="3325204"/>
              <a:ext cx="2965796" cy="1674533"/>
              <a:chOff x="4618144" y="3444343"/>
              <a:chExt cx="3075100" cy="1731570"/>
            </a:xfrm>
          </p:grpSpPr>
          <p:sp>
            <p:nvSpPr>
              <p:cNvPr id="53" name="îšļïďé"/>
              <p:cNvSpPr/>
              <p:nvPr/>
            </p:nvSpPr>
            <p:spPr bwMode="auto">
              <a:xfrm>
                <a:off x="5049576" y="3444343"/>
                <a:ext cx="2212236" cy="768567"/>
              </a:xfrm>
              <a:custGeom>
                <a:avLst/>
                <a:gdLst>
                  <a:gd name="T0" fmla="*/ 2104537 w 21600"/>
                  <a:gd name="T1" fmla="*/ 731139 h 21600"/>
                  <a:gd name="T2" fmla="*/ 2104537 w 21600"/>
                  <a:gd name="T3" fmla="*/ 731139 h 21600"/>
                  <a:gd name="T4" fmla="*/ 2104537 w 21600"/>
                  <a:gd name="T5" fmla="*/ 731139 h 21600"/>
                  <a:gd name="T6" fmla="*/ 2104537 w 21600"/>
                  <a:gd name="T7" fmla="*/ 7311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2">
                  <a:lumMod val="50000"/>
                </a:schemeClr>
              </a:solidFill>
              <a:ln>
                <a:noFill/>
              </a:ln>
              <a:effectLst/>
            </p:spPr>
            <p:txBody>
              <a:bodyPr anchor="ctr"/>
              <a:lstStyle/>
              <a:p>
                <a:pPr algn="ctr"/>
                <a:endParaRPr/>
              </a:p>
            </p:txBody>
          </p:sp>
          <p:sp>
            <p:nvSpPr>
              <p:cNvPr id="54" name="ïŝḻiḋê"/>
              <p:cNvSpPr/>
              <p:nvPr/>
            </p:nvSpPr>
            <p:spPr bwMode="auto">
              <a:xfrm>
                <a:off x="6155277"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51" y="0"/>
                    </a:moveTo>
                    <a:lnTo>
                      <a:pt x="0" y="6467"/>
                    </a:lnTo>
                    <a:lnTo>
                      <a:pt x="0" y="21599"/>
                    </a:lnTo>
                    <a:lnTo>
                      <a:pt x="21599" y="12378"/>
                    </a:lnTo>
                    <a:lnTo>
                      <a:pt x="15151" y="0"/>
                    </a:lnTo>
                    <a:close/>
                  </a:path>
                </a:pathLst>
              </a:custGeom>
              <a:solidFill>
                <a:schemeClr val="accent2">
                  <a:lumMod val="75000"/>
                </a:schemeClr>
              </a:solidFill>
              <a:ln>
                <a:noFill/>
              </a:ln>
              <a:effectLst/>
            </p:spPr>
            <p:txBody>
              <a:bodyPr anchor="ctr"/>
              <a:lstStyle/>
              <a:p>
                <a:pPr algn="ctr"/>
                <a:endParaRPr/>
              </a:p>
            </p:txBody>
          </p:sp>
          <p:sp>
            <p:nvSpPr>
              <p:cNvPr id="55" name="íṥlíďé"/>
              <p:cNvSpPr/>
              <p:nvPr/>
            </p:nvSpPr>
            <p:spPr bwMode="auto">
              <a:xfrm>
                <a:off x="4618144"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448" y="0"/>
                    </a:moveTo>
                    <a:lnTo>
                      <a:pt x="0" y="12378"/>
                    </a:lnTo>
                    <a:lnTo>
                      <a:pt x="21599" y="21599"/>
                    </a:lnTo>
                    <a:lnTo>
                      <a:pt x="21599" y="6467"/>
                    </a:lnTo>
                    <a:lnTo>
                      <a:pt x="6448" y="0"/>
                    </a:lnTo>
                    <a:close/>
                  </a:path>
                </a:pathLst>
              </a:custGeom>
              <a:solidFill>
                <a:schemeClr val="accent2"/>
              </a:solidFill>
              <a:ln>
                <a:noFill/>
              </a:ln>
              <a:effectLst/>
            </p:spPr>
            <p:txBody>
              <a:bodyPr anchor="ctr"/>
              <a:lstStyle/>
              <a:p>
                <a:pPr algn="ctr"/>
                <a:endParaRPr/>
              </a:p>
            </p:txBody>
          </p:sp>
        </p:grpSp>
        <p:grpSp>
          <p:nvGrpSpPr>
            <p:cNvPr id="42" name="ïSľïḑê"/>
            <p:cNvGrpSpPr/>
            <p:nvPr/>
          </p:nvGrpSpPr>
          <p:grpSpPr>
            <a:xfrm>
              <a:off x="4928055" y="2593252"/>
              <a:ext cx="1925955" cy="1301697"/>
              <a:chOff x="5157226" y="2687460"/>
              <a:chExt cx="1996937" cy="1346034"/>
            </a:xfrm>
          </p:grpSpPr>
          <p:sp>
            <p:nvSpPr>
              <p:cNvPr id="50" name="i$ḻídè"/>
              <p:cNvSpPr/>
              <p:nvPr/>
            </p:nvSpPr>
            <p:spPr bwMode="auto">
              <a:xfrm>
                <a:off x="5595333" y="2687460"/>
                <a:ext cx="1120722" cy="388873"/>
              </a:xfrm>
              <a:custGeom>
                <a:avLst/>
                <a:gdLst>
                  <a:gd name="T0" fmla="*/ 1065832 w 21600"/>
                  <a:gd name="T1" fmla="*/ 370019 h 21600"/>
                  <a:gd name="T2" fmla="*/ 1065832 w 21600"/>
                  <a:gd name="T3" fmla="*/ 370019 h 21600"/>
                  <a:gd name="T4" fmla="*/ 1065832 w 21600"/>
                  <a:gd name="T5" fmla="*/ 370019 h 21600"/>
                  <a:gd name="T6" fmla="*/ 1065832 w 21600"/>
                  <a:gd name="T7" fmla="*/ 3700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3">
                  <a:lumMod val="50000"/>
                </a:schemeClr>
              </a:solidFill>
              <a:ln>
                <a:noFill/>
              </a:ln>
              <a:effectLst/>
            </p:spPr>
            <p:txBody>
              <a:bodyPr anchor="ctr"/>
              <a:lstStyle/>
              <a:p>
                <a:pPr algn="ctr"/>
                <a:endParaRPr/>
              </a:p>
            </p:txBody>
          </p:sp>
          <p:sp>
            <p:nvSpPr>
              <p:cNvPr id="51" name="iŝľïḑê"/>
              <p:cNvSpPr/>
              <p:nvPr/>
            </p:nvSpPr>
            <p:spPr bwMode="auto">
              <a:xfrm>
                <a:off x="6156111" y="2854358"/>
                <a:ext cx="998052" cy="1179136"/>
              </a:xfrm>
              <a:custGeom>
                <a:avLst/>
                <a:gdLst>
                  <a:gd name="T0" fmla="*/ 949170 w 21600"/>
                  <a:gd name="T1" fmla="*/ 1121967 h 21600"/>
                  <a:gd name="T2" fmla="*/ 949170 w 21600"/>
                  <a:gd name="T3" fmla="*/ 1121967 h 21600"/>
                  <a:gd name="T4" fmla="*/ 949170 w 21600"/>
                  <a:gd name="T5" fmla="*/ 1121967 h 21600"/>
                  <a:gd name="T6" fmla="*/ 949170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1" y="0"/>
                    </a:moveTo>
                    <a:lnTo>
                      <a:pt x="0" y="3801"/>
                    </a:lnTo>
                    <a:lnTo>
                      <a:pt x="0" y="21600"/>
                    </a:lnTo>
                    <a:lnTo>
                      <a:pt x="21600" y="14559"/>
                    </a:lnTo>
                    <a:lnTo>
                      <a:pt x="11661" y="0"/>
                    </a:lnTo>
                    <a:close/>
                  </a:path>
                </a:pathLst>
              </a:custGeom>
              <a:solidFill>
                <a:schemeClr val="accent3">
                  <a:lumMod val="75000"/>
                </a:schemeClr>
              </a:solidFill>
              <a:ln>
                <a:noFill/>
              </a:ln>
              <a:effectLst/>
            </p:spPr>
            <p:txBody>
              <a:bodyPr anchor="ctr"/>
              <a:lstStyle/>
              <a:p>
                <a:pPr algn="ctr"/>
                <a:endParaRPr/>
              </a:p>
            </p:txBody>
          </p:sp>
          <p:sp>
            <p:nvSpPr>
              <p:cNvPr id="52" name="i$ḻíďè"/>
              <p:cNvSpPr/>
              <p:nvPr/>
            </p:nvSpPr>
            <p:spPr bwMode="auto">
              <a:xfrm>
                <a:off x="5157226" y="2854358"/>
                <a:ext cx="998885" cy="1179136"/>
              </a:xfrm>
              <a:custGeom>
                <a:avLst/>
                <a:gdLst>
                  <a:gd name="T0" fmla="*/ 949963 w 21600"/>
                  <a:gd name="T1" fmla="*/ 1121967 h 21600"/>
                  <a:gd name="T2" fmla="*/ 949963 w 21600"/>
                  <a:gd name="T3" fmla="*/ 1121967 h 21600"/>
                  <a:gd name="T4" fmla="*/ 949963 w 21600"/>
                  <a:gd name="T5" fmla="*/ 1121967 h 21600"/>
                  <a:gd name="T6" fmla="*/ 949963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38" y="0"/>
                    </a:moveTo>
                    <a:lnTo>
                      <a:pt x="0" y="14559"/>
                    </a:lnTo>
                    <a:lnTo>
                      <a:pt x="21600" y="21600"/>
                    </a:lnTo>
                    <a:lnTo>
                      <a:pt x="21600" y="3801"/>
                    </a:lnTo>
                    <a:lnTo>
                      <a:pt x="9938" y="0"/>
                    </a:lnTo>
                    <a:close/>
                  </a:path>
                </a:pathLst>
              </a:custGeom>
              <a:solidFill>
                <a:schemeClr val="accent3"/>
              </a:solidFill>
              <a:ln>
                <a:noFill/>
              </a:ln>
              <a:effectLst/>
            </p:spPr>
            <p:txBody>
              <a:bodyPr anchor="ctr"/>
              <a:lstStyle/>
              <a:p>
                <a:pPr algn="ctr"/>
                <a:endParaRPr/>
              </a:p>
            </p:txBody>
          </p:sp>
        </p:grpSp>
        <p:grpSp>
          <p:nvGrpSpPr>
            <p:cNvPr id="43" name="i$ļíḋê"/>
            <p:cNvGrpSpPr/>
            <p:nvPr/>
          </p:nvGrpSpPr>
          <p:grpSpPr>
            <a:xfrm>
              <a:off x="5452798" y="1852424"/>
              <a:ext cx="876459" cy="928860"/>
              <a:chOff x="5701314" y="1921397"/>
              <a:chExt cx="908761" cy="960499"/>
            </a:xfrm>
          </p:grpSpPr>
          <p:sp>
            <p:nvSpPr>
              <p:cNvPr id="48" name="ïṧḷiḓé"/>
              <p:cNvSpPr/>
              <p:nvPr/>
            </p:nvSpPr>
            <p:spPr bwMode="auto">
              <a:xfrm>
                <a:off x="6155278" y="1921397"/>
                <a:ext cx="454797" cy="960499"/>
              </a:xfrm>
              <a:custGeom>
                <a:avLst/>
                <a:gdLst>
                  <a:gd name="T0" fmla="*/ 432267 w 21600"/>
                  <a:gd name="T1" fmla="*/ 913958 h 21600"/>
                  <a:gd name="T2" fmla="*/ 432267 w 21600"/>
                  <a:gd name="T3" fmla="*/ 913958 h 21600"/>
                  <a:gd name="T4" fmla="*/ 432267 w 21600"/>
                  <a:gd name="T5" fmla="*/ 913958 h 21600"/>
                  <a:gd name="T6" fmla="*/ 432267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600"/>
                    </a:lnTo>
                    <a:lnTo>
                      <a:pt x="21599" y="17667"/>
                    </a:lnTo>
                    <a:lnTo>
                      <a:pt x="0" y="0"/>
                    </a:lnTo>
                    <a:close/>
                  </a:path>
                </a:pathLst>
              </a:custGeom>
              <a:solidFill>
                <a:schemeClr val="accent4">
                  <a:lumMod val="75000"/>
                </a:schemeClr>
              </a:solidFill>
              <a:ln>
                <a:noFill/>
              </a:ln>
              <a:effectLst/>
            </p:spPr>
            <p:txBody>
              <a:bodyPr anchor="ctr"/>
              <a:lstStyle/>
              <a:p>
                <a:pPr algn="ctr"/>
                <a:endParaRPr/>
              </a:p>
            </p:txBody>
          </p:sp>
          <p:sp>
            <p:nvSpPr>
              <p:cNvPr id="49" name="îṥļíďé"/>
              <p:cNvSpPr/>
              <p:nvPr/>
            </p:nvSpPr>
            <p:spPr bwMode="auto">
              <a:xfrm>
                <a:off x="5701314" y="1921397"/>
                <a:ext cx="453964" cy="960499"/>
              </a:xfrm>
              <a:custGeom>
                <a:avLst/>
                <a:gdLst>
                  <a:gd name="T0" fmla="*/ 431474 w 21600"/>
                  <a:gd name="T1" fmla="*/ 913958 h 21600"/>
                  <a:gd name="T2" fmla="*/ 431474 w 21600"/>
                  <a:gd name="T3" fmla="*/ 913958 h 21600"/>
                  <a:gd name="T4" fmla="*/ 431474 w 21600"/>
                  <a:gd name="T5" fmla="*/ 913958 h 21600"/>
                  <a:gd name="T6" fmla="*/ 431474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lnTo>
                      <a:pt x="0" y="17667"/>
                    </a:lnTo>
                    <a:lnTo>
                      <a:pt x="21599" y="21600"/>
                    </a:lnTo>
                    <a:lnTo>
                      <a:pt x="21599" y="0"/>
                    </a:lnTo>
                    <a:close/>
                  </a:path>
                </a:pathLst>
              </a:custGeom>
              <a:solidFill>
                <a:schemeClr val="accent4"/>
              </a:solidFill>
              <a:ln>
                <a:noFill/>
              </a:ln>
              <a:effectLst/>
            </p:spPr>
            <p:txBody>
              <a:bodyPr anchor="ctr"/>
              <a:lstStyle/>
              <a:p>
                <a:pPr algn="ctr"/>
                <a:endParaRPr/>
              </a:p>
            </p:txBody>
          </p:sp>
        </p:grpSp>
        <p:sp>
          <p:nvSpPr>
            <p:cNvPr id="44" name="íṩ1îḋè"/>
            <p:cNvSpPr/>
            <p:nvPr/>
          </p:nvSpPr>
          <p:spPr bwMode="auto">
            <a:xfrm rot="1241860">
              <a:off x="4433699" y="5062350"/>
              <a:ext cx="841046" cy="3310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none" lIns="0" tIns="0" rIns="0" bIns="0" anchor="ctr">
              <a:normAutofit/>
              <a:scene3d>
                <a:camera prst="orthographicFront"/>
                <a:lightRig rig="threePt" dir="t"/>
              </a:scene3d>
              <a:sp3d contourW="12700"/>
            </a:bodyPr>
            <a:lstStyle/>
            <a:p>
              <a:pPr algn="ctr" defTabSz="228600">
                <a:defRPr/>
              </a:pPr>
              <a:r>
                <a:rPr lang="zh-CN" altLang="en-US" sz="1600" dirty="0">
                  <a:solidFill>
                    <a:schemeClr val="bg1"/>
                  </a:solidFill>
                </a:rPr>
                <a:t>后端框架</a:t>
              </a:r>
            </a:p>
          </p:txBody>
        </p:sp>
        <p:sp>
          <p:nvSpPr>
            <p:cNvPr id="45" name="í$ḷiḓè"/>
            <p:cNvSpPr/>
            <p:nvPr/>
          </p:nvSpPr>
          <p:spPr bwMode="auto">
            <a:xfrm rot="1161022">
              <a:off x="4951213" y="4017589"/>
              <a:ext cx="528773" cy="3310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none" lIns="0" tIns="0" rIns="0" bIns="0" anchor="ctr">
              <a:normAutofit/>
              <a:scene3d>
                <a:camera prst="orthographicFront"/>
                <a:lightRig rig="threePt" dir="t"/>
              </a:scene3d>
              <a:sp3d contourW="12700"/>
            </a:bodyPr>
            <a:lstStyle/>
            <a:p>
              <a:pPr algn="ctr" defTabSz="228600">
                <a:defRPr/>
              </a:pPr>
              <a:r>
                <a:rPr lang="zh-CN" altLang="en-US" sz="1400" dirty="0">
                  <a:solidFill>
                    <a:schemeClr val="bg1"/>
                  </a:solidFill>
                </a:rPr>
                <a:t>前端</a:t>
              </a:r>
            </a:p>
          </p:txBody>
        </p:sp>
        <p:sp>
          <p:nvSpPr>
            <p:cNvPr id="46" name="iS1iďe"/>
            <p:cNvSpPr/>
            <p:nvPr/>
          </p:nvSpPr>
          <p:spPr bwMode="auto">
            <a:xfrm rot="1056546">
              <a:off x="5191167" y="3169799"/>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none" lIns="0" tIns="0" rIns="0" bIns="0" anchor="ctr">
              <a:normAutofit/>
              <a:scene3d>
                <a:camera prst="orthographicFront"/>
                <a:lightRig rig="threePt" dir="t"/>
              </a:scene3d>
              <a:sp3d contourW="12700"/>
            </a:bodyPr>
            <a:lstStyle/>
            <a:p>
              <a:pPr algn="ctr" defTabSz="228600">
                <a:defRPr/>
              </a:pPr>
              <a:endParaRPr lang="zh-CN" altLang="en-US" sz="1300" dirty="0">
                <a:solidFill>
                  <a:schemeClr val="bg1"/>
                </a:solidFill>
              </a:endParaRPr>
            </a:p>
          </p:txBody>
        </p:sp>
        <p:sp>
          <p:nvSpPr>
            <p:cNvPr id="47" name="ïSļïḑe"/>
            <p:cNvSpPr/>
            <p:nvPr/>
          </p:nvSpPr>
          <p:spPr bwMode="auto">
            <a:xfrm rot="596028">
              <a:off x="5493246" y="2232534"/>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none" lIns="0" tIns="0" rIns="0" bIns="0" anchor="ctr">
              <a:noAutofit/>
              <a:scene3d>
                <a:camera prst="orthographicFront"/>
                <a:lightRig rig="threePt" dir="t"/>
              </a:scene3d>
              <a:sp3d contourW="12700"/>
            </a:bodyPr>
            <a:lstStyle/>
            <a:p>
              <a:pPr algn="ctr" defTabSz="228600">
                <a:defRPr/>
              </a:pPr>
              <a:r>
                <a:rPr lang="zh-CN" altLang="en-US" sz="1100" dirty="0">
                  <a:solidFill>
                    <a:schemeClr val="bg1"/>
                  </a:solidFill>
                </a:rPr>
                <a:t>项目</a:t>
              </a:r>
            </a:p>
          </p:txBody>
        </p:sp>
      </p:grpSp>
      <p:cxnSp>
        <p:nvCxnSpPr>
          <p:cNvPr id="63" name="直接连接符 62"/>
          <p:cNvCxnSpPr/>
          <p:nvPr/>
        </p:nvCxnSpPr>
        <p:spPr>
          <a:xfrm>
            <a:off x="3695988" y="2378522"/>
            <a:ext cx="1871327"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3695988" y="4021585"/>
            <a:ext cx="1054427"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20102" y="4813253"/>
            <a:ext cx="535717"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8532289" y="4485009"/>
            <a:ext cx="2784999" cy="766300"/>
            <a:chOff x="1541719" y="2349127"/>
            <a:chExt cx="2784999" cy="766300"/>
          </a:xfrm>
        </p:grpSpPr>
        <p:sp>
          <p:nvSpPr>
            <p:cNvPr id="71" name="文本框 70"/>
            <p:cNvSpPr txBox="1"/>
            <p:nvPr/>
          </p:nvSpPr>
          <p:spPr>
            <a:xfrm>
              <a:off x="1541719" y="2349127"/>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后端</a:t>
              </a:r>
            </a:p>
          </p:txBody>
        </p:sp>
        <p:sp>
          <p:nvSpPr>
            <p:cNvPr id="72" name="文本框 71"/>
            <p:cNvSpPr txBox="1"/>
            <p:nvPr/>
          </p:nvSpPr>
          <p:spPr>
            <a:xfrm>
              <a:off x="1541719" y="2687681"/>
              <a:ext cx="2784999" cy="42774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err="1">
                  <a:solidFill>
                    <a:schemeClr val="tx1">
                      <a:lumMod val="65000"/>
                      <a:lumOff val="35000"/>
                    </a:schemeClr>
                  </a:solidFill>
                  <a:latin typeface="Century Gothic" panose="020B0502020202020204" pitchFamily="34" charset="0"/>
                  <a:ea typeface="+mj-ea"/>
                </a:rPr>
                <a:t>Springboot</a:t>
              </a:r>
              <a:r>
                <a:rPr lang="zh-CN" altLang="en-US" sz="1000" dirty="0">
                  <a:solidFill>
                    <a:schemeClr val="tx1">
                      <a:lumMod val="65000"/>
                      <a:lumOff val="35000"/>
                    </a:schemeClr>
                  </a:solidFill>
                  <a:latin typeface="Century Gothic" panose="020B0502020202020204" pitchFamily="34" charset="0"/>
                  <a:ea typeface="+mj-ea"/>
                </a:rPr>
                <a:t>、</a:t>
              </a:r>
              <a:r>
                <a:rPr lang="en-US" altLang="zh-CN" sz="1000" dirty="0" err="1">
                  <a:solidFill>
                    <a:schemeClr val="tx1">
                      <a:lumMod val="65000"/>
                      <a:lumOff val="35000"/>
                    </a:schemeClr>
                  </a:solidFill>
                  <a:latin typeface="Century Gothic" panose="020B0502020202020204" pitchFamily="34" charset="0"/>
                  <a:ea typeface="+mj-ea"/>
                </a:rPr>
                <a:t>JavaWeb</a:t>
              </a:r>
              <a:r>
                <a:rPr lang="zh-CN" altLang="en-US" sz="1000" dirty="0">
                  <a:solidFill>
                    <a:schemeClr val="tx1">
                      <a:lumMod val="65000"/>
                      <a:lumOff val="35000"/>
                    </a:schemeClr>
                  </a:solidFill>
                  <a:latin typeface="Century Gothic" panose="020B0502020202020204" pitchFamily="34" charset="0"/>
                  <a:ea typeface="+mj-ea"/>
                </a:rPr>
                <a:t>、</a:t>
              </a:r>
              <a:r>
                <a:rPr lang="en-US" altLang="zh-CN" sz="1000" dirty="0">
                  <a:solidFill>
                    <a:schemeClr val="tx1">
                      <a:lumMod val="65000"/>
                      <a:lumOff val="35000"/>
                    </a:schemeClr>
                  </a:solidFill>
                  <a:latin typeface="Century Gothic" panose="020B0502020202020204" pitchFamily="34" charset="0"/>
                  <a:ea typeface="+mj-ea"/>
                </a:rPr>
                <a:t>Maven</a:t>
              </a:r>
              <a:r>
                <a:rPr lang="zh-CN" altLang="en-US" sz="1000" dirty="0">
                  <a:solidFill>
                    <a:schemeClr val="tx1">
                      <a:lumMod val="65000"/>
                      <a:lumOff val="35000"/>
                    </a:schemeClr>
                  </a:solidFill>
                  <a:latin typeface="Century Gothic" panose="020B0502020202020204" pitchFamily="34" charset="0"/>
                  <a:ea typeface="+mj-ea"/>
                </a:rPr>
                <a:t>、</a:t>
              </a:r>
              <a:r>
                <a:rPr lang="en-US" altLang="zh-CN" sz="1000" dirty="0">
                  <a:solidFill>
                    <a:schemeClr val="tx1">
                      <a:lumMod val="65000"/>
                      <a:lumOff val="35000"/>
                    </a:schemeClr>
                  </a:solidFill>
                  <a:latin typeface="Century Gothic" panose="020B0502020202020204" pitchFamily="34" charset="0"/>
                  <a:ea typeface="+mj-ea"/>
                </a:rPr>
                <a:t>Lombok</a:t>
              </a:r>
              <a:r>
                <a:rPr lang="zh-CN" altLang="en-US" sz="1000" dirty="0">
                  <a:solidFill>
                    <a:schemeClr val="tx1">
                      <a:lumMod val="65000"/>
                      <a:lumOff val="35000"/>
                    </a:schemeClr>
                  </a:solidFill>
                  <a:latin typeface="Century Gothic" panose="020B0502020202020204" pitchFamily="34" charset="0"/>
                  <a:ea typeface="+mj-ea"/>
                </a:rPr>
                <a:t>、</a:t>
              </a:r>
              <a:r>
                <a:rPr lang="en-US" altLang="zh-CN" sz="1000" dirty="0" err="1">
                  <a:solidFill>
                    <a:schemeClr val="tx1">
                      <a:lumMod val="65000"/>
                      <a:lumOff val="35000"/>
                    </a:schemeClr>
                  </a:solidFill>
                  <a:latin typeface="Century Gothic" panose="020B0502020202020204" pitchFamily="34" charset="0"/>
                  <a:ea typeface="+mj-ea"/>
                </a:rPr>
                <a:t>thymeleaf</a:t>
              </a:r>
              <a:endParaRPr lang="en-US" altLang="zh-CN" sz="1000" dirty="0">
                <a:solidFill>
                  <a:schemeClr val="tx1">
                    <a:lumMod val="65000"/>
                    <a:lumOff val="35000"/>
                  </a:schemeClr>
                </a:solidFill>
                <a:latin typeface="Century Gothic" panose="020B0502020202020204" pitchFamily="34" charset="0"/>
                <a:ea typeface="+mj-ea"/>
              </a:endParaRPr>
            </a:p>
          </p:txBody>
        </p:sp>
      </p:grpSp>
      <p:sp>
        <p:nvSpPr>
          <p:cNvPr id="74" name="文本框 73"/>
          <p:cNvSpPr txBox="1"/>
          <p:nvPr/>
        </p:nvSpPr>
        <p:spPr>
          <a:xfrm>
            <a:off x="1539183" y="2057576"/>
            <a:ext cx="2133781"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疫情模拟系统</a:t>
            </a:r>
          </a:p>
        </p:txBody>
      </p:sp>
      <p:grpSp>
        <p:nvGrpSpPr>
          <p:cNvPr id="76" name="组合 75"/>
          <p:cNvGrpSpPr/>
          <p:nvPr/>
        </p:nvGrpSpPr>
        <p:grpSpPr>
          <a:xfrm>
            <a:off x="887965" y="3758589"/>
            <a:ext cx="2784999" cy="768031"/>
            <a:chOff x="1541719" y="2349127"/>
            <a:chExt cx="2784999" cy="768031"/>
          </a:xfrm>
        </p:grpSpPr>
        <p:sp>
          <p:nvSpPr>
            <p:cNvPr id="77" name="文本框 76"/>
            <p:cNvSpPr txBox="1"/>
            <p:nvPr/>
          </p:nvSpPr>
          <p:spPr>
            <a:xfrm>
              <a:off x="2192937" y="2349127"/>
              <a:ext cx="2133781"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前端</a:t>
              </a:r>
            </a:p>
          </p:txBody>
        </p:sp>
        <p:sp>
          <p:nvSpPr>
            <p:cNvPr id="78" name="文本框 77"/>
            <p:cNvSpPr txBox="1"/>
            <p:nvPr/>
          </p:nvSpPr>
          <p:spPr>
            <a:xfrm>
              <a:off x="1541719" y="2687681"/>
              <a:ext cx="2784999" cy="42947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latin typeface="Century Gothic" panose="020B0502020202020204" pitchFamily="34" charset="0"/>
                  <a:ea typeface="+mj-ea"/>
                </a:rPr>
                <a:t>HTML</a:t>
              </a:r>
              <a:r>
                <a:rPr lang="zh-CN" altLang="en-US" sz="1000" dirty="0">
                  <a:solidFill>
                    <a:schemeClr val="tx1">
                      <a:lumMod val="65000"/>
                      <a:lumOff val="35000"/>
                    </a:schemeClr>
                  </a:solidFill>
                  <a:latin typeface="Century Gothic" panose="020B0502020202020204" pitchFamily="34" charset="0"/>
                  <a:ea typeface="+mj-ea"/>
                </a:rPr>
                <a:t>、</a:t>
              </a:r>
              <a:r>
                <a:rPr lang="en-US" altLang="zh-CN" sz="1000" dirty="0">
                  <a:solidFill>
                    <a:schemeClr val="tx1">
                      <a:lumMod val="65000"/>
                      <a:lumOff val="35000"/>
                    </a:schemeClr>
                  </a:solidFill>
                  <a:latin typeface="Century Gothic" panose="020B0502020202020204" pitchFamily="34" charset="0"/>
                  <a:ea typeface="+mj-ea"/>
                </a:rPr>
                <a:t>CSS</a:t>
              </a:r>
              <a:r>
                <a:rPr lang="zh-CN" altLang="en-US" sz="1000" dirty="0">
                  <a:solidFill>
                    <a:schemeClr val="tx1">
                      <a:lumMod val="65000"/>
                      <a:lumOff val="35000"/>
                    </a:schemeClr>
                  </a:solidFill>
                  <a:latin typeface="Century Gothic" panose="020B0502020202020204" pitchFamily="34" charset="0"/>
                  <a:ea typeface="+mj-ea"/>
                </a:rPr>
                <a:t>、</a:t>
              </a:r>
              <a:r>
                <a:rPr lang="en-US" altLang="zh-CN" sz="1000" dirty="0">
                  <a:solidFill>
                    <a:schemeClr val="tx1">
                      <a:lumMod val="65000"/>
                      <a:lumOff val="35000"/>
                    </a:schemeClr>
                  </a:solidFill>
                  <a:latin typeface="Century Gothic" panose="020B0502020202020204" pitchFamily="34" charset="0"/>
                  <a:ea typeface="+mj-ea"/>
                </a:rPr>
                <a:t>JavaScript</a:t>
              </a:r>
              <a:r>
                <a:rPr lang="zh-CN" altLang="en-US" sz="1000" dirty="0">
                  <a:solidFill>
                    <a:schemeClr val="tx1">
                      <a:lumMod val="65000"/>
                      <a:lumOff val="35000"/>
                    </a:schemeClr>
                  </a:solidFill>
                  <a:latin typeface="Century Gothic" panose="020B0502020202020204" pitchFamily="34" charset="0"/>
                  <a:ea typeface="+mj-ea"/>
                </a:rPr>
                <a:t>、</a:t>
              </a:r>
              <a:r>
                <a:rPr lang="en-US" altLang="zh-CN" sz="1000" dirty="0">
                  <a:solidFill>
                    <a:schemeClr val="tx1">
                      <a:lumMod val="65000"/>
                      <a:lumOff val="35000"/>
                    </a:schemeClr>
                  </a:solidFill>
                  <a:latin typeface="Century Gothic" panose="020B0502020202020204" pitchFamily="34" charset="0"/>
                  <a:ea typeface="+mj-ea"/>
                </a:rPr>
                <a:t>Less</a:t>
              </a:r>
              <a:r>
                <a:rPr lang="zh-CN" altLang="en-US" sz="1000" dirty="0">
                  <a:solidFill>
                    <a:schemeClr val="tx1">
                      <a:lumMod val="65000"/>
                      <a:lumOff val="35000"/>
                    </a:schemeClr>
                  </a:solidFill>
                  <a:latin typeface="Century Gothic" panose="020B0502020202020204" pitchFamily="34" charset="0"/>
                  <a:ea typeface="+mj-ea"/>
                </a:rPr>
                <a:t>、</a:t>
              </a:r>
              <a:r>
                <a:rPr lang="en-US" altLang="zh-CN" sz="1000" dirty="0">
                  <a:solidFill>
                    <a:schemeClr val="tx1">
                      <a:lumMod val="65000"/>
                      <a:lumOff val="35000"/>
                    </a:schemeClr>
                  </a:solidFill>
                  <a:latin typeface="Century Gothic" panose="020B0502020202020204" pitchFamily="34" charset="0"/>
                  <a:ea typeface="+mj-ea"/>
                </a:rPr>
                <a:t>ECHARTS</a:t>
              </a:r>
              <a:r>
                <a:rPr lang="zh-CN" altLang="en-US" sz="1000" dirty="0">
                  <a:solidFill>
                    <a:schemeClr val="tx1">
                      <a:lumMod val="65000"/>
                      <a:lumOff val="35000"/>
                    </a:schemeClr>
                  </a:solidFill>
                  <a:latin typeface="Century Gothic" panose="020B0502020202020204" pitchFamily="34" charset="0"/>
                  <a:ea typeface="+mj-ea"/>
                </a:rPr>
                <a:t>、</a:t>
              </a:r>
              <a:r>
                <a:rPr lang="en-US" altLang="zh-CN" sz="1000" dirty="0" err="1">
                  <a:solidFill>
                    <a:schemeClr val="tx1">
                      <a:lumMod val="65000"/>
                      <a:lumOff val="35000"/>
                    </a:schemeClr>
                  </a:solidFill>
                  <a:latin typeface="Century Gothic" panose="020B0502020202020204" pitchFamily="34" charset="0"/>
                  <a:ea typeface="+mj-ea"/>
                </a:rPr>
                <a:t>Jquery</a:t>
              </a:r>
              <a:r>
                <a:rPr lang="zh-CN" altLang="en-US" sz="1000" dirty="0">
                  <a:solidFill>
                    <a:schemeClr val="tx1">
                      <a:lumMod val="65000"/>
                      <a:lumOff val="35000"/>
                    </a:schemeClr>
                  </a:solidFill>
                  <a:latin typeface="Century Gothic" panose="020B0502020202020204" pitchFamily="34" charset="0"/>
                  <a:ea typeface="+mj-ea"/>
                </a:rPr>
                <a:t>、</a:t>
              </a:r>
              <a:r>
                <a:rPr lang="en-US" altLang="zh-CN" sz="1000" dirty="0">
                  <a:solidFill>
                    <a:schemeClr val="tx1">
                      <a:lumMod val="65000"/>
                      <a:lumOff val="35000"/>
                    </a:schemeClr>
                  </a:solidFill>
                  <a:latin typeface="Century Gothic" panose="020B0502020202020204" pitchFamily="34" charset="0"/>
                  <a:ea typeface="+mj-ea"/>
                </a:rPr>
                <a:t>Ajax</a:t>
              </a:r>
            </a:p>
          </p:txBody>
        </p:sp>
      </p:grpSp>
      <p:sp>
        <p:nvSpPr>
          <p:cNvPr id="38" name="任意多边形: 形状 37"/>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9" name="任意多边形: 形状 38"/>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2" name="文本框 61"/>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01</a:t>
            </a:r>
            <a:endParaRPr lang="zh-CN" altLang="en-US" sz="4000" dirty="0">
              <a:solidFill>
                <a:schemeClr val="accent1"/>
              </a:solidFill>
              <a:latin typeface="Century Gothic" panose="020B0502020202020204" pitchFamily="34" charset="0"/>
            </a:endParaRPr>
          </a:p>
        </p:txBody>
      </p:sp>
      <p:sp>
        <p:nvSpPr>
          <p:cNvPr id="68" name="文本框 67"/>
          <p:cNvSpPr txBox="1"/>
          <p:nvPr/>
        </p:nvSpPr>
        <p:spPr>
          <a:xfrm>
            <a:off x="1473289" y="371367"/>
            <a:ext cx="1415772"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技术栈</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barn(inVertical)">
                                      <p:cBhvr>
                                        <p:cTn id="13" dur="500"/>
                                        <p:tgtEl>
                                          <p:spTgt spid="63"/>
                                        </p:tgtEl>
                                      </p:cBhvr>
                                    </p:animEffect>
                                  </p:childTnLst>
                                </p:cTn>
                              </p:par>
                              <p:par>
                                <p:cTn id="14" presetID="16" presetClass="entr" presetSubtype="21" fill="hold"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barn(inVertical)">
                                      <p:cBhvr>
                                        <p:cTn id="16" dur="500"/>
                                        <p:tgtEl>
                                          <p:spTgt spid="64"/>
                                        </p:tgtEl>
                                      </p:cBhvr>
                                    </p:animEffect>
                                  </p:childTnLst>
                                </p:cTn>
                              </p:par>
                              <p:par>
                                <p:cTn id="17" presetID="16" presetClass="entr" presetSubtype="21"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barn(inVertical)">
                                      <p:cBhvr>
                                        <p:cTn id="19" dur="500"/>
                                        <p:tgtEl>
                                          <p:spTgt spid="66"/>
                                        </p:tgtEl>
                                      </p:cBhvr>
                                    </p:animEffect>
                                  </p:childTnLst>
                                </p:cTn>
                              </p:par>
                              <p:par>
                                <p:cTn id="20" presetID="2" presetClass="entr" presetSubtype="8" fill="hold" nodeType="withEffect">
                                  <p:stCondLst>
                                    <p:cond delay="0"/>
                                  </p:stCondLst>
                                  <p:childTnLst>
                                    <p:set>
                                      <p:cBhvr>
                                        <p:cTn id="21" dur="1" fill="hold">
                                          <p:stCondLst>
                                            <p:cond delay="0"/>
                                          </p:stCondLst>
                                        </p:cTn>
                                        <p:tgtEl>
                                          <p:spTgt spid="76"/>
                                        </p:tgtEl>
                                        <p:attrNameLst>
                                          <p:attrName>style.visibility</p:attrName>
                                        </p:attrNameLst>
                                      </p:cBhvr>
                                      <p:to>
                                        <p:strVal val="visible"/>
                                      </p:to>
                                    </p:set>
                                    <p:anim calcmode="lin" valueType="num">
                                      <p:cBhvr additive="base">
                                        <p:cTn id="22" dur="500" fill="hold"/>
                                        <p:tgtEl>
                                          <p:spTgt spid="76"/>
                                        </p:tgtEl>
                                        <p:attrNameLst>
                                          <p:attrName>ppt_x</p:attrName>
                                        </p:attrNameLst>
                                      </p:cBhvr>
                                      <p:tavLst>
                                        <p:tav tm="0">
                                          <p:val>
                                            <p:strVal val="0-#ppt_w/2"/>
                                          </p:val>
                                        </p:tav>
                                        <p:tav tm="100000">
                                          <p:val>
                                            <p:strVal val="#ppt_x"/>
                                          </p:val>
                                        </p:tav>
                                      </p:tavLst>
                                    </p:anim>
                                    <p:anim calcmode="lin" valueType="num">
                                      <p:cBhvr additive="base">
                                        <p:cTn id="23" dur="500" fill="hold"/>
                                        <p:tgtEl>
                                          <p:spTgt spid="76"/>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70"/>
                                        </p:tgtEl>
                                        <p:attrNameLst>
                                          <p:attrName>style.visibility</p:attrName>
                                        </p:attrNameLst>
                                      </p:cBhvr>
                                      <p:to>
                                        <p:strVal val="visible"/>
                                      </p:to>
                                    </p:set>
                                    <p:anim calcmode="lin" valueType="num">
                                      <p:cBhvr additive="base">
                                        <p:cTn id="26" dur="500" fill="hold"/>
                                        <p:tgtEl>
                                          <p:spTgt spid="70"/>
                                        </p:tgtEl>
                                        <p:attrNameLst>
                                          <p:attrName>ppt_x</p:attrName>
                                        </p:attrNameLst>
                                      </p:cBhvr>
                                      <p:tavLst>
                                        <p:tav tm="0">
                                          <p:val>
                                            <p:strVal val="1+#ppt_w/2"/>
                                          </p:val>
                                        </p:tav>
                                        <p:tav tm="100000">
                                          <p:val>
                                            <p:strVal val="#ppt_x"/>
                                          </p:val>
                                        </p:tav>
                                      </p:tavLst>
                                    </p:anim>
                                    <p:anim calcmode="lin" valueType="num">
                                      <p:cBhvr additive="base">
                                        <p:cTn id="27"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9284" y="1558644"/>
            <a:ext cx="3827595" cy="3165290"/>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a)	</a:t>
            </a:r>
            <a:r>
              <a:rPr lang="zh-CN" altLang="en-US" sz="1100" dirty="0">
                <a:solidFill>
                  <a:schemeClr val="tx1">
                    <a:lumMod val="50000"/>
                    <a:lumOff val="50000"/>
                  </a:schemeClr>
                </a:solidFill>
                <a:latin typeface="Century Gothic" panose="020B0502020202020204" pitchFamily="34" charset="0"/>
                <a:ea typeface="+mj-ea"/>
              </a:rPr>
              <a:t>前端部分主要用来展示数据，将数据可视化为图表，并管理好页面布局方便使用者明确的得到各个部分的详细数据并且能轻松的看出各个措施下各个变量的对比</a:t>
            </a:r>
          </a:p>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b)	</a:t>
            </a:r>
            <a:r>
              <a:rPr lang="zh-CN" altLang="en-US" sz="1100" dirty="0">
                <a:solidFill>
                  <a:schemeClr val="tx1">
                    <a:lumMod val="50000"/>
                    <a:lumOff val="50000"/>
                  </a:schemeClr>
                </a:solidFill>
                <a:latin typeface="Century Gothic" panose="020B0502020202020204" pitchFamily="34" charset="0"/>
                <a:ea typeface="+mj-ea"/>
              </a:rPr>
              <a:t>主要用到的技术栈有：</a:t>
            </a:r>
            <a:r>
              <a:rPr lang="en-US" altLang="zh-CN" sz="1100" dirty="0">
                <a:solidFill>
                  <a:schemeClr val="tx1">
                    <a:lumMod val="50000"/>
                    <a:lumOff val="50000"/>
                  </a:schemeClr>
                </a:solidFill>
                <a:latin typeface="Century Gothic" panose="020B0502020202020204" pitchFamily="34" charset="0"/>
                <a:ea typeface="+mj-ea"/>
              </a:rPr>
              <a:t>HTML</a:t>
            </a:r>
            <a:r>
              <a:rPr lang="zh-CN" altLang="en-US" sz="1100" dirty="0">
                <a:solidFill>
                  <a:schemeClr val="tx1">
                    <a:lumMod val="50000"/>
                    <a:lumOff val="50000"/>
                  </a:schemeClr>
                </a:solidFill>
                <a:latin typeface="Century Gothic" panose="020B0502020202020204" pitchFamily="34" charset="0"/>
                <a:ea typeface="+mj-ea"/>
              </a:rPr>
              <a:t>、</a:t>
            </a:r>
            <a:r>
              <a:rPr lang="en-US" altLang="zh-CN" sz="1100" dirty="0">
                <a:solidFill>
                  <a:schemeClr val="tx1">
                    <a:lumMod val="50000"/>
                    <a:lumOff val="50000"/>
                  </a:schemeClr>
                </a:solidFill>
                <a:latin typeface="Century Gothic" panose="020B0502020202020204" pitchFamily="34" charset="0"/>
                <a:ea typeface="+mj-ea"/>
              </a:rPr>
              <a:t>CSS</a:t>
            </a:r>
            <a:r>
              <a:rPr lang="zh-CN" altLang="en-US" sz="1100" dirty="0">
                <a:solidFill>
                  <a:schemeClr val="tx1">
                    <a:lumMod val="50000"/>
                    <a:lumOff val="50000"/>
                  </a:schemeClr>
                </a:solidFill>
                <a:latin typeface="Century Gothic" panose="020B0502020202020204" pitchFamily="34" charset="0"/>
                <a:ea typeface="+mj-ea"/>
              </a:rPr>
              <a:t>、</a:t>
            </a:r>
            <a:r>
              <a:rPr lang="en-US" altLang="zh-CN" sz="1100" dirty="0">
                <a:solidFill>
                  <a:schemeClr val="tx1">
                    <a:lumMod val="50000"/>
                    <a:lumOff val="50000"/>
                  </a:schemeClr>
                </a:solidFill>
                <a:latin typeface="Century Gothic" panose="020B0502020202020204" pitchFamily="34" charset="0"/>
                <a:ea typeface="+mj-ea"/>
              </a:rPr>
              <a:t>JavaScript</a:t>
            </a:r>
            <a:r>
              <a:rPr lang="zh-CN" altLang="en-US" sz="1100" dirty="0">
                <a:solidFill>
                  <a:schemeClr val="tx1">
                    <a:lumMod val="50000"/>
                    <a:lumOff val="50000"/>
                  </a:schemeClr>
                </a:solidFill>
                <a:latin typeface="Century Gothic" panose="020B0502020202020204" pitchFamily="34" charset="0"/>
                <a:ea typeface="+mj-ea"/>
              </a:rPr>
              <a:t>、</a:t>
            </a:r>
            <a:r>
              <a:rPr lang="en-US" altLang="zh-CN" sz="1100" dirty="0">
                <a:solidFill>
                  <a:schemeClr val="tx1">
                    <a:lumMod val="50000"/>
                    <a:lumOff val="50000"/>
                  </a:schemeClr>
                </a:solidFill>
                <a:latin typeface="Century Gothic" panose="020B0502020202020204" pitchFamily="34" charset="0"/>
                <a:ea typeface="+mj-ea"/>
              </a:rPr>
              <a:t>Less</a:t>
            </a:r>
            <a:r>
              <a:rPr lang="zh-CN" altLang="en-US" sz="1100" dirty="0">
                <a:solidFill>
                  <a:schemeClr val="tx1">
                    <a:lumMod val="50000"/>
                    <a:lumOff val="50000"/>
                  </a:schemeClr>
                </a:solidFill>
                <a:latin typeface="Century Gothic" panose="020B0502020202020204" pitchFamily="34" charset="0"/>
                <a:ea typeface="+mj-ea"/>
              </a:rPr>
              <a:t>、</a:t>
            </a:r>
            <a:r>
              <a:rPr lang="en-US" altLang="zh-CN" sz="1100" dirty="0">
                <a:solidFill>
                  <a:schemeClr val="tx1">
                    <a:lumMod val="50000"/>
                    <a:lumOff val="50000"/>
                  </a:schemeClr>
                </a:solidFill>
                <a:latin typeface="Century Gothic" panose="020B0502020202020204" pitchFamily="34" charset="0"/>
                <a:ea typeface="+mj-ea"/>
              </a:rPr>
              <a:t>ECHARTS</a:t>
            </a:r>
            <a:r>
              <a:rPr lang="zh-CN" altLang="en-US" sz="1100" dirty="0">
                <a:solidFill>
                  <a:schemeClr val="tx1">
                    <a:lumMod val="50000"/>
                    <a:lumOff val="50000"/>
                  </a:schemeClr>
                </a:solidFill>
                <a:latin typeface="Century Gothic" panose="020B0502020202020204" pitchFamily="34" charset="0"/>
                <a:ea typeface="+mj-ea"/>
              </a:rPr>
              <a:t>、</a:t>
            </a:r>
            <a:r>
              <a:rPr lang="en-US" altLang="zh-CN" sz="1100" dirty="0" err="1">
                <a:solidFill>
                  <a:schemeClr val="tx1">
                    <a:lumMod val="50000"/>
                    <a:lumOff val="50000"/>
                  </a:schemeClr>
                </a:solidFill>
                <a:latin typeface="Century Gothic" panose="020B0502020202020204" pitchFamily="34" charset="0"/>
                <a:ea typeface="+mj-ea"/>
              </a:rPr>
              <a:t>Jquery</a:t>
            </a:r>
            <a:r>
              <a:rPr lang="zh-CN" altLang="en-US" sz="1100" dirty="0">
                <a:solidFill>
                  <a:schemeClr val="tx1">
                    <a:lumMod val="50000"/>
                    <a:lumOff val="50000"/>
                  </a:schemeClr>
                </a:solidFill>
                <a:latin typeface="Century Gothic" panose="020B0502020202020204" pitchFamily="34" charset="0"/>
                <a:ea typeface="+mj-ea"/>
              </a:rPr>
              <a:t>、</a:t>
            </a:r>
            <a:r>
              <a:rPr lang="en-US" altLang="zh-CN" sz="1100" dirty="0">
                <a:solidFill>
                  <a:schemeClr val="tx1">
                    <a:lumMod val="50000"/>
                    <a:lumOff val="50000"/>
                  </a:schemeClr>
                </a:solidFill>
                <a:latin typeface="Century Gothic" panose="020B0502020202020204" pitchFamily="34" charset="0"/>
                <a:ea typeface="+mj-ea"/>
              </a:rPr>
              <a:t>Ajax</a:t>
            </a:r>
          </a:p>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c)	</a:t>
            </a:r>
            <a:r>
              <a:rPr lang="zh-CN" altLang="en-US" sz="1100" dirty="0">
                <a:solidFill>
                  <a:schemeClr val="tx1">
                    <a:lumMod val="50000"/>
                    <a:lumOff val="50000"/>
                  </a:schemeClr>
                </a:solidFill>
                <a:latin typeface="Century Gothic" panose="020B0502020202020204" pitchFamily="34" charset="0"/>
                <a:ea typeface="+mj-ea"/>
              </a:rPr>
              <a:t>通过</a:t>
            </a:r>
            <a:r>
              <a:rPr lang="en-US" altLang="zh-CN" sz="1100" dirty="0">
                <a:solidFill>
                  <a:schemeClr val="tx1">
                    <a:lumMod val="50000"/>
                    <a:lumOff val="50000"/>
                  </a:schemeClr>
                </a:solidFill>
                <a:latin typeface="Century Gothic" panose="020B0502020202020204" pitchFamily="34" charset="0"/>
                <a:ea typeface="+mj-ea"/>
              </a:rPr>
              <a:t>HTML</a:t>
            </a:r>
            <a:r>
              <a:rPr lang="zh-CN" altLang="en-US" sz="1100" dirty="0">
                <a:solidFill>
                  <a:schemeClr val="tx1">
                    <a:lumMod val="50000"/>
                    <a:lumOff val="50000"/>
                  </a:schemeClr>
                </a:solidFill>
                <a:latin typeface="Century Gothic" panose="020B0502020202020204" pitchFamily="34" charset="0"/>
                <a:ea typeface="+mj-ea"/>
              </a:rPr>
              <a:t>、</a:t>
            </a:r>
            <a:r>
              <a:rPr lang="en-US" altLang="zh-CN" sz="1100" dirty="0">
                <a:solidFill>
                  <a:schemeClr val="tx1">
                    <a:lumMod val="50000"/>
                    <a:lumOff val="50000"/>
                  </a:schemeClr>
                </a:solidFill>
                <a:latin typeface="Century Gothic" panose="020B0502020202020204" pitchFamily="34" charset="0"/>
                <a:ea typeface="+mj-ea"/>
              </a:rPr>
              <a:t>CSS</a:t>
            </a:r>
            <a:r>
              <a:rPr lang="zh-CN" altLang="en-US" sz="1100" dirty="0">
                <a:solidFill>
                  <a:schemeClr val="tx1">
                    <a:lumMod val="50000"/>
                    <a:lumOff val="50000"/>
                  </a:schemeClr>
                </a:solidFill>
                <a:latin typeface="Century Gothic" panose="020B0502020202020204" pitchFamily="34" charset="0"/>
                <a:ea typeface="+mj-ea"/>
              </a:rPr>
              <a:t>和</a:t>
            </a:r>
            <a:r>
              <a:rPr lang="en-US" altLang="zh-CN" sz="1100" dirty="0">
                <a:solidFill>
                  <a:schemeClr val="tx1">
                    <a:lumMod val="50000"/>
                    <a:lumOff val="50000"/>
                  </a:schemeClr>
                </a:solidFill>
                <a:latin typeface="Century Gothic" panose="020B0502020202020204" pitchFamily="34" charset="0"/>
                <a:ea typeface="+mj-ea"/>
              </a:rPr>
              <a:t>Less</a:t>
            </a:r>
            <a:r>
              <a:rPr lang="zh-CN" altLang="en-US" sz="1100" dirty="0">
                <a:solidFill>
                  <a:schemeClr val="tx1">
                    <a:lumMod val="50000"/>
                    <a:lumOff val="50000"/>
                  </a:schemeClr>
                </a:solidFill>
                <a:latin typeface="Century Gothic" panose="020B0502020202020204" pitchFamily="34" charset="0"/>
                <a:ea typeface="+mj-ea"/>
              </a:rPr>
              <a:t>的布局设计说明：</a:t>
            </a:r>
          </a:p>
          <a:p>
            <a:pPr algn="just">
              <a:lnSpc>
                <a:spcPct val="114000"/>
              </a:lnSpc>
            </a:pPr>
            <a:r>
              <a:rPr lang="en-US" altLang="zh-CN" sz="1100" dirty="0" err="1">
                <a:solidFill>
                  <a:schemeClr val="tx1">
                    <a:lumMod val="50000"/>
                    <a:lumOff val="50000"/>
                  </a:schemeClr>
                </a:solidFill>
                <a:latin typeface="Century Gothic" panose="020B0502020202020204" pitchFamily="34" charset="0"/>
                <a:ea typeface="+mj-ea"/>
              </a:rPr>
              <a:t>i</a:t>
            </a:r>
            <a:r>
              <a:rPr lang="en-US" altLang="zh-CN" sz="1100" dirty="0">
                <a:solidFill>
                  <a:schemeClr val="tx1">
                    <a:lumMod val="50000"/>
                    <a:lumOff val="50000"/>
                  </a:schemeClr>
                </a:solidFill>
                <a:latin typeface="Century Gothic" panose="020B0502020202020204" pitchFamily="34" charset="0"/>
                <a:ea typeface="+mj-ea"/>
              </a:rPr>
              <a:t>.	</a:t>
            </a:r>
            <a:r>
              <a:rPr lang="zh-CN" altLang="en-US" sz="1100" dirty="0">
                <a:solidFill>
                  <a:schemeClr val="tx1">
                    <a:lumMod val="50000"/>
                    <a:lumOff val="50000"/>
                  </a:schemeClr>
                </a:solidFill>
                <a:latin typeface="Century Gothic" panose="020B0502020202020204" pitchFamily="34" charset="0"/>
                <a:ea typeface="+mj-ea"/>
              </a:rPr>
              <a:t>将屏幕分为</a:t>
            </a:r>
            <a:r>
              <a:rPr lang="en-US" altLang="zh-CN" sz="1100" dirty="0">
                <a:solidFill>
                  <a:schemeClr val="tx1">
                    <a:lumMod val="50000"/>
                    <a:lumOff val="50000"/>
                  </a:schemeClr>
                </a:solidFill>
                <a:latin typeface="Century Gothic" panose="020B0502020202020204" pitchFamily="34" charset="0"/>
                <a:ea typeface="+mj-ea"/>
              </a:rPr>
              <a:t>2</a:t>
            </a:r>
            <a:r>
              <a:rPr lang="zh-CN" altLang="en-US" sz="1100" dirty="0">
                <a:solidFill>
                  <a:schemeClr val="tx1">
                    <a:lumMod val="50000"/>
                    <a:lumOff val="50000"/>
                  </a:schemeClr>
                </a:solidFill>
                <a:latin typeface="Century Gothic" panose="020B0502020202020204" pitchFamily="34" charset="0"/>
                <a:ea typeface="+mj-ea"/>
              </a:rPr>
              <a:t>部分，标签分别为</a:t>
            </a:r>
            <a:r>
              <a:rPr lang="en-US" altLang="zh-CN" sz="1100" dirty="0">
                <a:solidFill>
                  <a:schemeClr val="tx1">
                    <a:lumMod val="50000"/>
                    <a:lumOff val="50000"/>
                  </a:schemeClr>
                </a:solidFill>
                <a:latin typeface="Century Gothic" panose="020B0502020202020204" pitchFamily="34" charset="0"/>
                <a:ea typeface="+mj-ea"/>
              </a:rPr>
              <a:t>header</a:t>
            </a:r>
            <a:r>
              <a:rPr lang="zh-CN" altLang="en-US" sz="1100" dirty="0">
                <a:solidFill>
                  <a:schemeClr val="tx1">
                    <a:lumMod val="50000"/>
                    <a:lumOff val="50000"/>
                  </a:schemeClr>
                </a:solidFill>
                <a:latin typeface="Century Gothic" panose="020B0502020202020204" pitchFamily="34" charset="0"/>
                <a:ea typeface="+mj-ea"/>
              </a:rPr>
              <a:t>和</a:t>
            </a:r>
            <a:r>
              <a:rPr lang="en-US" altLang="zh-CN" sz="1100" dirty="0">
                <a:solidFill>
                  <a:schemeClr val="tx1">
                    <a:lumMod val="50000"/>
                    <a:lumOff val="50000"/>
                  </a:schemeClr>
                </a:solidFill>
                <a:latin typeface="Century Gothic" panose="020B0502020202020204" pitchFamily="34" charset="0"/>
                <a:ea typeface="+mj-ea"/>
              </a:rPr>
              <a:t>section</a:t>
            </a:r>
          </a:p>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ii.	header</a:t>
            </a:r>
            <a:r>
              <a:rPr lang="zh-CN" altLang="en-US" sz="1100" dirty="0">
                <a:solidFill>
                  <a:schemeClr val="tx1">
                    <a:lumMod val="50000"/>
                    <a:lumOff val="50000"/>
                  </a:schemeClr>
                </a:solidFill>
                <a:latin typeface="Century Gothic" panose="020B0502020202020204" pitchFamily="34" charset="0"/>
                <a:ea typeface="+mj-ea"/>
              </a:rPr>
              <a:t>包括一个标题和时间显示</a:t>
            </a:r>
          </a:p>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iii.	section</a:t>
            </a:r>
            <a:r>
              <a:rPr lang="zh-CN" altLang="en-US" sz="1100" dirty="0">
                <a:solidFill>
                  <a:schemeClr val="tx1">
                    <a:lumMod val="50000"/>
                    <a:lumOff val="50000"/>
                  </a:schemeClr>
                </a:solidFill>
                <a:latin typeface="Century Gothic" panose="020B0502020202020204" pitchFamily="34" charset="0"/>
                <a:ea typeface="+mj-ea"/>
              </a:rPr>
              <a:t>包括三个</a:t>
            </a:r>
            <a:r>
              <a:rPr lang="en-US" altLang="zh-CN" sz="1100" dirty="0">
                <a:solidFill>
                  <a:schemeClr val="tx1">
                    <a:lumMod val="50000"/>
                    <a:lumOff val="50000"/>
                  </a:schemeClr>
                </a:solidFill>
                <a:latin typeface="Century Gothic" panose="020B0502020202020204" pitchFamily="34" charset="0"/>
                <a:ea typeface="+mj-ea"/>
              </a:rPr>
              <a:t>column</a:t>
            </a:r>
            <a:r>
              <a:rPr lang="zh-CN" altLang="en-US" sz="1100" dirty="0">
                <a:solidFill>
                  <a:schemeClr val="tx1">
                    <a:lumMod val="50000"/>
                    <a:lumOff val="50000"/>
                  </a:schemeClr>
                </a:solidFill>
                <a:latin typeface="Century Gothic" panose="020B0502020202020204" pitchFamily="34" charset="0"/>
                <a:ea typeface="+mj-ea"/>
              </a:rPr>
              <a:t>：</a:t>
            </a:r>
          </a:p>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1.	</a:t>
            </a:r>
            <a:r>
              <a:rPr lang="zh-CN" altLang="en-US" sz="1100" dirty="0">
                <a:solidFill>
                  <a:schemeClr val="tx1">
                    <a:lumMod val="50000"/>
                    <a:lumOff val="50000"/>
                  </a:schemeClr>
                </a:solidFill>
                <a:latin typeface="Century Gothic" panose="020B0502020202020204" pitchFamily="34" charset="0"/>
                <a:ea typeface="+mj-ea"/>
              </a:rPr>
              <a:t>最左的</a:t>
            </a:r>
            <a:r>
              <a:rPr lang="en-US" altLang="zh-CN" sz="1100" dirty="0">
                <a:solidFill>
                  <a:schemeClr val="tx1">
                    <a:lumMod val="50000"/>
                    <a:lumOff val="50000"/>
                  </a:schemeClr>
                </a:solidFill>
                <a:latin typeface="Century Gothic" panose="020B0502020202020204" pitchFamily="34" charset="0"/>
                <a:ea typeface="+mj-ea"/>
              </a:rPr>
              <a:t>column</a:t>
            </a:r>
            <a:r>
              <a:rPr lang="zh-CN" altLang="en-US" sz="1100" dirty="0">
                <a:solidFill>
                  <a:schemeClr val="tx1">
                    <a:lumMod val="50000"/>
                    <a:lumOff val="50000"/>
                  </a:schemeClr>
                </a:solidFill>
                <a:latin typeface="Century Gothic" panose="020B0502020202020204" pitchFamily="34" charset="0"/>
                <a:ea typeface="+mj-ea"/>
              </a:rPr>
              <a:t>包括三个图表，用来显示死亡人数、患病人数以及存活人数的信息</a:t>
            </a:r>
          </a:p>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2.	</a:t>
            </a:r>
            <a:r>
              <a:rPr lang="zh-CN" altLang="en-US" sz="1100" dirty="0">
                <a:solidFill>
                  <a:schemeClr val="tx1">
                    <a:lumMod val="50000"/>
                    <a:lumOff val="50000"/>
                  </a:schemeClr>
                </a:solidFill>
                <a:latin typeface="Century Gothic" panose="020B0502020202020204" pitchFamily="34" charset="0"/>
                <a:ea typeface="+mj-ea"/>
              </a:rPr>
              <a:t>最右的</a:t>
            </a:r>
            <a:r>
              <a:rPr lang="en-US" altLang="zh-CN" sz="1100" dirty="0">
                <a:solidFill>
                  <a:schemeClr val="tx1">
                    <a:lumMod val="50000"/>
                    <a:lumOff val="50000"/>
                  </a:schemeClr>
                </a:solidFill>
                <a:latin typeface="Century Gothic" panose="020B0502020202020204" pitchFamily="34" charset="0"/>
                <a:ea typeface="+mj-ea"/>
              </a:rPr>
              <a:t>column</a:t>
            </a:r>
            <a:r>
              <a:rPr lang="zh-CN" altLang="en-US" sz="1100" dirty="0">
                <a:solidFill>
                  <a:schemeClr val="tx1">
                    <a:lumMod val="50000"/>
                    <a:lumOff val="50000"/>
                  </a:schemeClr>
                </a:solidFill>
                <a:latin typeface="Century Gothic" panose="020B0502020202020204" pitchFamily="34" charset="0"/>
                <a:ea typeface="+mj-ea"/>
              </a:rPr>
              <a:t>包括三个图标，用来显示疫苗接种人数、隔离人数和各省感染人数</a:t>
            </a:r>
          </a:p>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3.	</a:t>
            </a:r>
            <a:r>
              <a:rPr lang="zh-CN" altLang="en-US" sz="1100" dirty="0">
                <a:solidFill>
                  <a:schemeClr val="tx1">
                    <a:lumMod val="50000"/>
                    <a:lumOff val="50000"/>
                  </a:schemeClr>
                </a:solidFill>
                <a:latin typeface="Century Gothic" panose="020B0502020202020204" pitchFamily="34" charset="0"/>
                <a:ea typeface="+mj-ea"/>
              </a:rPr>
              <a:t>中间的</a:t>
            </a:r>
            <a:r>
              <a:rPr lang="en-US" altLang="zh-CN" sz="1100" dirty="0">
                <a:solidFill>
                  <a:schemeClr val="tx1">
                    <a:lumMod val="50000"/>
                    <a:lumOff val="50000"/>
                  </a:schemeClr>
                </a:solidFill>
                <a:latin typeface="Century Gothic" panose="020B0502020202020204" pitchFamily="34" charset="0"/>
                <a:ea typeface="+mj-ea"/>
              </a:rPr>
              <a:t>column</a:t>
            </a:r>
            <a:r>
              <a:rPr lang="zh-CN" altLang="en-US" sz="1100" dirty="0">
                <a:solidFill>
                  <a:schemeClr val="tx1">
                    <a:lumMod val="50000"/>
                    <a:lumOff val="50000"/>
                  </a:schemeClr>
                </a:solidFill>
                <a:latin typeface="Century Gothic" panose="020B0502020202020204" pitchFamily="34" charset="0"/>
                <a:ea typeface="+mj-ea"/>
              </a:rPr>
              <a:t>分为两个</a:t>
            </a:r>
            <a:r>
              <a:rPr lang="en-US" altLang="zh-CN" sz="1100" dirty="0">
                <a:solidFill>
                  <a:schemeClr val="tx1">
                    <a:lumMod val="50000"/>
                    <a:lumOff val="50000"/>
                  </a:schemeClr>
                </a:solidFill>
                <a:latin typeface="Century Gothic" panose="020B0502020202020204" pitchFamily="34" charset="0"/>
                <a:ea typeface="+mj-ea"/>
              </a:rPr>
              <a:t>div</a:t>
            </a:r>
            <a:r>
              <a:rPr lang="zh-CN" altLang="en-US" sz="1100" dirty="0">
                <a:solidFill>
                  <a:schemeClr val="tx1">
                    <a:lumMod val="50000"/>
                    <a:lumOff val="50000"/>
                  </a:schemeClr>
                </a:solidFill>
                <a:latin typeface="Century Gothic" panose="020B0502020202020204" pitchFamily="34" charset="0"/>
                <a:ea typeface="+mj-ea"/>
              </a:rPr>
              <a:t>，第一个用来记录这个系统的信息包括作者、四种措施的具体情况，第二个</a:t>
            </a:r>
            <a:r>
              <a:rPr lang="en-US" altLang="zh-CN" sz="1100" dirty="0">
                <a:solidFill>
                  <a:schemeClr val="tx1">
                    <a:lumMod val="50000"/>
                    <a:lumOff val="50000"/>
                  </a:schemeClr>
                </a:solidFill>
                <a:latin typeface="Century Gothic" panose="020B0502020202020204" pitchFamily="34" charset="0"/>
                <a:ea typeface="+mj-ea"/>
              </a:rPr>
              <a:t>div</a:t>
            </a:r>
            <a:r>
              <a:rPr lang="zh-CN" altLang="en-US" sz="1100" dirty="0">
                <a:solidFill>
                  <a:schemeClr val="tx1">
                    <a:lumMod val="50000"/>
                    <a:lumOff val="50000"/>
                  </a:schemeClr>
                </a:solidFill>
                <a:latin typeface="Century Gothic" panose="020B0502020202020204" pitchFamily="34" charset="0"/>
                <a:ea typeface="+mj-ea"/>
              </a:rPr>
              <a:t>则显示一个中国地图，用来记录各个省份具体的患病人数</a:t>
            </a:r>
          </a:p>
        </p:txBody>
      </p:sp>
      <p:sp>
        <p:nvSpPr>
          <p:cNvPr id="14" name="任意多边形: 形状 13"/>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任意多边形: 形状 14"/>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6" name="文本框 15"/>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2.1</a:t>
            </a:r>
            <a:endParaRPr lang="zh-CN" altLang="en-US" sz="4000" dirty="0">
              <a:solidFill>
                <a:schemeClr val="accent1"/>
              </a:solidFill>
              <a:latin typeface="Century Gothic" panose="020B0502020202020204" pitchFamily="34" charset="0"/>
            </a:endParaRPr>
          </a:p>
        </p:txBody>
      </p:sp>
      <p:sp>
        <p:nvSpPr>
          <p:cNvPr id="18" name="文本框 17"/>
          <p:cNvSpPr txBox="1"/>
          <p:nvPr/>
        </p:nvSpPr>
        <p:spPr>
          <a:xfrm>
            <a:off x="1473289" y="371367"/>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前端部分</a:t>
            </a:r>
          </a:p>
        </p:txBody>
      </p:sp>
      <p:pic>
        <p:nvPicPr>
          <p:cNvPr id="5122" name="图片 1">
            <a:extLst>
              <a:ext uri="{FF2B5EF4-FFF2-40B4-BE49-F238E27FC236}">
                <a16:creationId xmlns:a16="http://schemas.microsoft.com/office/drawing/2014/main" id="{7CD58FD1-AD95-41FB-B41A-6C32F2129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282" y="249976"/>
            <a:ext cx="5688013"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
            <a:extLst>
              <a:ext uri="{FF2B5EF4-FFF2-40B4-BE49-F238E27FC236}">
                <a16:creationId xmlns:a16="http://schemas.microsoft.com/office/drawing/2014/main" id="{5344DE21-D172-410F-86BA-50EDBE1459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7282" y="2329144"/>
            <a:ext cx="5688013"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9284" y="1558644"/>
            <a:ext cx="3827595" cy="1042273"/>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iv.	CSS</a:t>
            </a:r>
            <a:r>
              <a:rPr lang="zh-CN" altLang="en-US" sz="1100" dirty="0">
                <a:solidFill>
                  <a:schemeClr val="tx1">
                    <a:lumMod val="50000"/>
                    <a:lumOff val="50000"/>
                  </a:schemeClr>
                </a:solidFill>
                <a:latin typeface="Century Gothic" panose="020B0502020202020204" pitchFamily="34" charset="0"/>
                <a:ea typeface="+mj-ea"/>
              </a:rPr>
              <a:t>和</a:t>
            </a:r>
            <a:r>
              <a:rPr lang="en-US" altLang="zh-CN" sz="1100" dirty="0">
                <a:solidFill>
                  <a:schemeClr val="tx1">
                    <a:lumMod val="50000"/>
                    <a:lumOff val="50000"/>
                  </a:schemeClr>
                </a:solidFill>
                <a:latin typeface="Century Gothic" panose="020B0502020202020204" pitchFamily="34" charset="0"/>
                <a:ea typeface="+mj-ea"/>
              </a:rPr>
              <a:t>Less</a:t>
            </a:r>
            <a:r>
              <a:rPr lang="zh-CN" altLang="en-US" sz="1100" dirty="0">
                <a:solidFill>
                  <a:schemeClr val="tx1">
                    <a:lumMod val="50000"/>
                    <a:lumOff val="50000"/>
                  </a:schemeClr>
                </a:solidFill>
                <a:latin typeface="Century Gothic" panose="020B0502020202020204" pitchFamily="34" charset="0"/>
                <a:ea typeface="+mj-ea"/>
              </a:rPr>
              <a:t>主要用来更改页面的布局以及各个元素的属性，包括整个页面的外边距，通过</a:t>
            </a:r>
            <a:r>
              <a:rPr lang="en-US" altLang="zh-CN" sz="1100" dirty="0">
                <a:solidFill>
                  <a:schemeClr val="tx1">
                    <a:lumMod val="50000"/>
                    <a:lumOff val="50000"/>
                  </a:schemeClr>
                </a:solidFill>
                <a:latin typeface="Century Gothic" panose="020B0502020202020204" pitchFamily="34" charset="0"/>
                <a:ea typeface="+mj-ea"/>
              </a:rPr>
              <a:t>flex</a:t>
            </a:r>
            <a:r>
              <a:rPr lang="zh-CN" altLang="en-US" sz="1100" dirty="0">
                <a:solidFill>
                  <a:schemeClr val="tx1">
                    <a:lumMod val="50000"/>
                    <a:lumOff val="50000"/>
                  </a:schemeClr>
                </a:solidFill>
                <a:latin typeface="Century Gothic" panose="020B0502020202020204" pitchFamily="34" charset="0"/>
                <a:ea typeface="+mj-ea"/>
              </a:rPr>
              <a:t>的</a:t>
            </a:r>
            <a:r>
              <a:rPr lang="en-US" altLang="zh-CN" sz="1100" dirty="0">
                <a:solidFill>
                  <a:schemeClr val="tx1">
                    <a:lumMod val="50000"/>
                    <a:lumOff val="50000"/>
                  </a:schemeClr>
                </a:solidFill>
                <a:latin typeface="Century Gothic" panose="020B0502020202020204" pitchFamily="34" charset="0"/>
                <a:ea typeface="+mj-ea"/>
              </a:rPr>
              <a:t>display</a:t>
            </a:r>
            <a:r>
              <a:rPr lang="zh-CN" altLang="en-US" sz="1100" dirty="0">
                <a:solidFill>
                  <a:schemeClr val="tx1">
                    <a:lumMod val="50000"/>
                    <a:lumOff val="50000"/>
                  </a:schemeClr>
                </a:solidFill>
                <a:latin typeface="Century Gothic" panose="020B0502020202020204" pitchFamily="34" charset="0"/>
                <a:ea typeface="+mj-ea"/>
              </a:rPr>
              <a:t>来划分整个页面，同时定义根元素的大小来保证页面各个图标以及标签相对于页面的大小，并控制了元素居中、高度、宽度、相对位置等操作，并指定页面的各个背景</a:t>
            </a:r>
          </a:p>
        </p:txBody>
      </p:sp>
      <p:sp>
        <p:nvSpPr>
          <p:cNvPr id="14" name="任意多边形: 形状 13"/>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任意多边形: 形状 14"/>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6" name="文本框 15"/>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2.2</a:t>
            </a:r>
            <a:endParaRPr lang="zh-CN" altLang="en-US" sz="4000" dirty="0">
              <a:solidFill>
                <a:schemeClr val="accent1"/>
              </a:solidFill>
              <a:latin typeface="Century Gothic" panose="020B0502020202020204" pitchFamily="34" charset="0"/>
            </a:endParaRPr>
          </a:p>
        </p:txBody>
      </p:sp>
      <p:sp>
        <p:nvSpPr>
          <p:cNvPr id="18" name="文本框 17"/>
          <p:cNvSpPr txBox="1"/>
          <p:nvPr/>
        </p:nvSpPr>
        <p:spPr>
          <a:xfrm>
            <a:off x="1473289" y="371367"/>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前端部分</a:t>
            </a:r>
          </a:p>
        </p:txBody>
      </p:sp>
      <p:pic>
        <p:nvPicPr>
          <p:cNvPr id="6146" name="图片 1">
            <a:extLst>
              <a:ext uri="{FF2B5EF4-FFF2-40B4-BE49-F238E27FC236}">
                <a16:creationId xmlns:a16="http://schemas.microsoft.com/office/drawing/2014/main" id="{FCECD012-7531-435D-AC76-3A709F15A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762" y="258948"/>
            <a:ext cx="5688013"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1">
            <a:extLst>
              <a:ext uri="{FF2B5EF4-FFF2-40B4-BE49-F238E27FC236}">
                <a16:creationId xmlns:a16="http://schemas.microsoft.com/office/drawing/2014/main" id="{39D457F1-0B37-489C-ABF8-CF59D8EF5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284" y="2654525"/>
            <a:ext cx="4905481" cy="383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23265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9284" y="1558644"/>
            <a:ext cx="3827595" cy="1428276"/>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d)	ECHARTS</a:t>
            </a:r>
            <a:r>
              <a:rPr lang="zh-CN" altLang="en-US" sz="1100" dirty="0">
                <a:solidFill>
                  <a:schemeClr val="tx1">
                    <a:lumMod val="50000"/>
                    <a:lumOff val="50000"/>
                  </a:schemeClr>
                </a:solidFill>
                <a:latin typeface="Century Gothic" panose="020B0502020202020204" pitchFamily="34" charset="0"/>
                <a:ea typeface="+mj-ea"/>
              </a:rPr>
              <a:t>的使用</a:t>
            </a:r>
          </a:p>
          <a:p>
            <a:pPr algn="just">
              <a:lnSpc>
                <a:spcPct val="114000"/>
              </a:lnSpc>
            </a:pPr>
            <a:r>
              <a:rPr lang="en-US" altLang="zh-CN" sz="1100" dirty="0" err="1">
                <a:solidFill>
                  <a:schemeClr val="tx1">
                    <a:lumMod val="50000"/>
                    <a:lumOff val="50000"/>
                  </a:schemeClr>
                </a:solidFill>
                <a:latin typeface="Century Gothic" panose="020B0502020202020204" pitchFamily="34" charset="0"/>
                <a:ea typeface="+mj-ea"/>
              </a:rPr>
              <a:t>i</a:t>
            </a:r>
            <a:r>
              <a:rPr lang="en-US" altLang="zh-CN" sz="1100" dirty="0">
                <a:solidFill>
                  <a:schemeClr val="tx1">
                    <a:lumMod val="50000"/>
                    <a:lumOff val="50000"/>
                  </a:schemeClr>
                </a:solidFill>
                <a:latin typeface="Century Gothic" panose="020B0502020202020204" pitchFamily="34" charset="0"/>
                <a:ea typeface="+mj-ea"/>
              </a:rPr>
              <a:t>.	</a:t>
            </a:r>
            <a:r>
              <a:rPr lang="zh-CN" altLang="en-US" sz="1100" dirty="0">
                <a:solidFill>
                  <a:schemeClr val="tx1">
                    <a:lumMod val="50000"/>
                    <a:lumOff val="50000"/>
                  </a:schemeClr>
                </a:solidFill>
                <a:latin typeface="Century Gothic" panose="020B0502020202020204" pitchFamily="34" charset="0"/>
                <a:ea typeface="+mj-ea"/>
              </a:rPr>
              <a:t>这个系统我主要用到了</a:t>
            </a:r>
            <a:r>
              <a:rPr lang="en-US" altLang="zh-CN" sz="1100" dirty="0">
                <a:solidFill>
                  <a:schemeClr val="tx1">
                    <a:lumMod val="50000"/>
                    <a:lumOff val="50000"/>
                  </a:schemeClr>
                </a:solidFill>
                <a:latin typeface="Century Gothic" panose="020B0502020202020204" pitchFamily="34" charset="0"/>
                <a:ea typeface="+mj-ea"/>
              </a:rPr>
              <a:t>7</a:t>
            </a:r>
            <a:r>
              <a:rPr lang="zh-CN" altLang="en-US" sz="1100" dirty="0">
                <a:solidFill>
                  <a:schemeClr val="tx1">
                    <a:lumMod val="50000"/>
                    <a:lumOff val="50000"/>
                  </a:schemeClr>
                </a:solidFill>
                <a:latin typeface="Century Gothic" panose="020B0502020202020204" pitchFamily="34" charset="0"/>
                <a:ea typeface="+mj-ea"/>
              </a:rPr>
              <a:t>个图表，包括柱形图、折线图、堆线图、中国地图、玫瑰图等，用来记录死亡人数、患病人数、存货人数、各省患病人数、疫苗接种人数以及隔离人数，通过</a:t>
            </a:r>
            <a:r>
              <a:rPr lang="en-US" altLang="zh-CN" sz="1100" dirty="0" err="1">
                <a:solidFill>
                  <a:schemeClr val="tx1">
                    <a:lumMod val="50000"/>
                    <a:lumOff val="50000"/>
                  </a:schemeClr>
                </a:solidFill>
                <a:latin typeface="Century Gothic" panose="020B0502020202020204" pitchFamily="34" charset="0"/>
                <a:ea typeface="+mj-ea"/>
              </a:rPr>
              <a:t>js</a:t>
            </a:r>
            <a:r>
              <a:rPr lang="zh-CN" altLang="en-US" sz="1100" dirty="0">
                <a:solidFill>
                  <a:schemeClr val="tx1">
                    <a:lumMod val="50000"/>
                    <a:lumOff val="50000"/>
                  </a:schemeClr>
                </a:solidFill>
                <a:latin typeface="Century Gothic" panose="020B0502020202020204" pitchFamily="34" charset="0"/>
                <a:ea typeface="+mj-ea"/>
              </a:rPr>
              <a:t>设计图表并引入到</a:t>
            </a:r>
            <a:r>
              <a:rPr lang="en-US" altLang="zh-CN" sz="1100" dirty="0">
                <a:solidFill>
                  <a:schemeClr val="tx1">
                    <a:lumMod val="50000"/>
                    <a:lumOff val="50000"/>
                  </a:schemeClr>
                </a:solidFill>
                <a:latin typeface="Century Gothic" panose="020B0502020202020204" pitchFamily="34" charset="0"/>
                <a:ea typeface="+mj-ea"/>
              </a:rPr>
              <a:t>html</a:t>
            </a:r>
            <a:r>
              <a:rPr lang="zh-CN" altLang="en-US" sz="1100" dirty="0">
                <a:solidFill>
                  <a:schemeClr val="tx1">
                    <a:lumMod val="50000"/>
                    <a:lumOff val="50000"/>
                  </a:schemeClr>
                </a:solidFill>
                <a:latin typeface="Century Gothic" panose="020B0502020202020204" pitchFamily="34" charset="0"/>
                <a:ea typeface="+mj-ea"/>
              </a:rPr>
              <a:t>文件中，设计的部分包括了图标的各种元素属性，比如线条颜色、图表大小、坐标轴、动画等效果</a:t>
            </a:r>
          </a:p>
        </p:txBody>
      </p:sp>
      <p:sp>
        <p:nvSpPr>
          <p:cNvPr id="14" name="任意多边形: 形状 13"/>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任意多边形: 形状 14"/>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6" name="文本框 15"/>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2.3</a:t>
            </a:r>
            <a:endParaRPr lang="zh-CN" altLang="en-US" sz="4000" dirty="0">
              <a:solidFill>
                <a:schemeClr val="accent1"/>
              </a:solidFill>
              <a:latin typeface="Century Gothic" panose="020B0502020202020204" pitchFamily="34" charset="0"/>
            </a:endParaRPr>
          </a:p>
        </p:txBody>
      </p:sp>
      <p:sp>
        <p:nvSpPr>
          <p:cNvPr id="18" name="文本框 17"/>
          <p:cNvSpPr txBox="1"/>
          <p:nvPr/>
        </p:nvSpPr>
        <p:spPr>
          <a:xfrm>
            <a:off x="1473289" y="371367"/>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前端部分</a:t>
            </a:r>
          </a:p>
        </p:txBody>
      </p:sp>
      <p:pic>
        <p:nvPicPr>
          <p:cNvPr id="7170" name="图片 1">
            <a:extLst>
              <a:ext uri="{FF2B5EF4-FFF2-40B4-BE49-F238E27FC236}">
                <a16:creationId xmlns:a16="http://schemas.microsoft.com/office/drawing/2014/main" id="{4CF65619-9E51-4C3A-80AE-101A7A011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1229" y="277531"/>
            <a:ext cx="5688013"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图片 1">
            <a:extLst>
              <a:ext uri="{FF2B5EF4-FFF2-40B4-BE49-F238E27FC236}">
                <a16:creationId xmlns:a16="http://schemas.microsoft.com/office/drawing/2014/main" id="{F7606BF1-3606-41BA-BFF7-6A8A7EFE70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1229" y="3237230"/>
            <a:ext cx="5688013"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02625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9284" y="1558644"/>
            <a:ext cx="3827595" cy="1042273"/>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e)	</a:t>
            </a:r>
            <a:r>
              <a:rPr lang="zh-CN" altLang="en-US" sz="1100" dirty="0">
                <a:solidFill>
                  <a:schemeClr val="tx1">
                    <a:lumMod val="50000"/>
                    <a:lumOff val="50000"/>
                  </a:schemeClr>
                </a:solidFill>
                <a:latin typeface="Century Gothic" panose="020B0502020202020204" pitchFamily="34" charset="0"/>
                <a:ea typeface="+mj-ea"/>
              </a:rPr>
              <a:t>通过</a:t>
            </a:r>
            <a:r>
              <a:rPr lang="en-US" altLang="zh-CN" sz="1100" dirty="0" err="1">
                <a:solidFill>
                  <a:schemeClr val="tx1">
                    <a:lumMod val="50000"/>
                    <a:lumOff val="50000"/>
                  </a:schemeClr>
                </a:solidFill>
                <a:latin typeface="Century Gothic" panose="020B0502020202020204" pitchFamily="34" charset="0"/>
                <a:ea typeface="+mj-ea"/>
              </a:rPr>
              <a:t>Jquery</a:t>
            </a:r>
            <a:r>
              <a:rPr lang="zh-CN" altLang="en-US" sz="1100" dirty="0">
                <a:solidFill>
                  <a:schemeClr val="tx1">
                    <a:lumMod val="50000"/>
                    <a:lumOff val="50000"/>
                  </a:schemeClr>
                </a:solidFill>
                <a:latin typeface="Century Gothic" panose="020B0502020202020204" pitchFamily="34" charset="0"/>
                <a:ea typeface="+mj-ea"/>
              </a:rPr>
              <a:t>和</a:t>
            </a:r>
            <a:r>
              <a:rPr lang="en-US" altLang="zh-CN" sz="1100" dirty="0">
                <a:solidFill>
                  <a:schemeClr val="tx1">
                    <a:lumMod val="50000"/>
                    <a:lumOff val="50000"/>
                  </a:schemeClr>
                </a:solidFill>
                <a:latin typeface="Century Gothic" panose="020B0502020202020204" pitchFamily="34" charset="0"/>
                <a:ea typeface="+mj-ea"/>
              </a:rPr>
              <a:t>Ajax</a:t>
            </a:r>
            <a:r>
              <a:rPr lang="zh-CN" altLang="en-US" sz="1100" dirty="0">
                <a:solidFill>
                  <a:schemeClr val="tx1">
                    <a:lumMod val="50000"/>
                    <a:lumOff val="50000"/>
                  </a:schemeClr>
                </a:solidFill>
                <a:latin typeface="Century Gothic" panose="020B0502020202020204" pitchFamily="34" charset="0"/>
                <a:ea typeface="+mj-ea"/>
              </a:rPr>
              <a:t>实现前后端信息交互</a:t>
            </a:r>
          </a:p>
          <a:p>
            <a:pPr algn="just">
              <a:lnSpc>
                <a:spcPct val="114000"/>
              </a:lnSpc>
            </a:pPr>
            <a:r>
              <a:rPr lang="en-US" altLang="zh-CN" sz="1100" dirty="0" err="1">
                <a:solidFill>
                  <a:schemeClr val="tx1">
                    <a:lumMod val="50000"/>
                    <a:lumOff val="50000"/>
                  </a:schemeClr>
                </a:solidFill>
                <a:latin typeface="Century Gothic" panose="020B0502020202020204" pitchFamily="34" charset="0"/>
                <a:ea typeface="+mj-ea"/>
              </a:rPr>
              <a:t>i</a:t>
            </a:r>
            <a:r>
              <a:rPr lang="en-US" altLang="zh-CN" sz="1100" dirty="0">
                <a:solidFill>
                  <a:schemeClr val="tx1">
                    <a:lumMod val="50000"/>
                    <a:lumOff val="50000"/>
                  </a:schemeClr>
                </a:solidFill>
                <a:latin typeface="Century Gothic" panose="020B0502020202020204" pitchFamily="34" charset="0"/>
                <a:ea typeface="+mj-ea"/>
              </a:rPr>
              <a:t>.	</a:t>
            </a:r>
            <a:r>
              <a:rPr lang="zh-CN" altLang="en-US" sz="1100" dirty="0">
                <a:solidFill>
                  <a:schemeClr val="tx1">
                    <a:lumMod val="50000"/>
                    <a:lumOff val="50000"/>
                  </a:schemeClr>
                </a:solidFill>
                <a:latin typeface="Century Gothic" panose="020B0502020202020204" pitchFamily="34" charset="0"/>
                <a:ea typeface="+mj-ea"/>
              </a:rPr>
              <a:t>通过全球后端的</a:t>
            </a:r>
            <a:r>
              <a:rPr lang="en-US" altLang="zh-CN" sz="1100" dirty="0" err="1">
                <a:solidFill>
                  <a:schemeClr val="tx1">
                    <a:lumMod val="50000"/>
                    <a:lumOff val="50000"/>
                  </a:schemeClr>
                </a:solidFill>
                <a:latin typeface="Century Gothic" panose="020B0502020202020204" pitchFamily="34" charset="0"/>
                <a:ea typeface="+mj-ea"/>
              </a:rPr>
              <a:t>SystemService</a:t>
            </a:r>
            <a:r>
              <a:rPr lang="zh-CN" altLang="en-US" sz="1100" dirty="0">
                <a:solidFill>
                  <a:schemeClr val="tx1">
                    <a:lumMod val="50000"/>
                    <a:lumOff val="50000"/>
                  </a:schemeClr>
                </a:solidFill>
                <a:latin typeface="Century Gothic" panose="020B0502020202020204" pitchFamily="34" charset="0"/>
                <a:ea typeface="+mj-ea"/>
              </a:rPr>
              <a:t>来获取更新后的数据，数据包括各种需要渲染的变量，比如存活人数、死亡人数、接种人数、隔离人数、各省患病人数等，并通过</a:t>
            </a:r>
            <a:r>
              <a:rPr lang="en-US" altLang="zh-CN" sz="1100" dirty="0" err="1">
                <a:solidFill>
                  <a:schemeClr val="tx1">
                    <a:lumMod val="50000"/>
                    <a:lumOff val="50000"/>
                  </a:schemeClr>
                </a:solidFill>
                <a:latin typeface="Century Gothic" panose="020B0502020202020204" pitchFamily="34" charset="0"/>
                <a:ea typeface="+mj-ea"/>
              </a:rPr>
              <a:t>js</a:t>
            </a:r>
            <a:r>
              <a:rPr lang="zh-CN" altLang="en-US" sz="1100" dirty="0">
                <a:solidFill>
                  <a:schemeClr val="tx1">
                    <a:lumMod val="50000"/>
                    <a:lumOff val="50000"/>
                  </a:schemeClr>
                </a:solidFill>
                <a:latin typeface="Century Gothic" panose="020B0502020202020204" pitchFamily="34" charset="0"/>
                <a:ea typeface="+mj-ea"/>
              </a:rPr>
              <a:t>提供的计时器</a:t>
            </a:r>
            <a:r>
              <a:rPr lang="en-US" altLang="zh-CN" sz="1100" dirty="0" err="1">
                <a:solidFill>
                  <a:schemeClr val="tx1">
                    <a:lumMod val="50000"/>
                    <a:lumOff val="50000"/>
                  </a:schemeClr>
                </a:solidFill>
                <a:latin typeface="Century Gothic" panose="020B0502020202020204" pitchFamily="34" charset="0"/>
                <a:ea typeface="+mj-ea"/>
              </a:rPr>
              <a:t>setInterval</a:t>
            </a:r>
            <a:r>
              <a:rPr lang="zh-CN" altLang="en-US" sz="1100" dirty="0">
                <a:solidFill>
                  <a:schemeClr val="tx1">
                    <a:lumMod val="50000"/>
                    <a:lumOff val="50000"/>
                  </a:schemeClr>
                </a:solidFill>
                <a:latin typeface="Century Gothic" panose="020B0502020202020204" pitchFamily="34" charset="0"/>
                <a:ea typeface="+mj-ea"/>
              </a:rPr>
              <a:t>每</a:t>
            </a:r>
            <a:r>
              <a:rPr lang="en-US" altLang="zh-CN" sz="1100" dirty="0">
                <a:solidFill>
                  <a:schemeClr val="tx1">
                    <a:lumMod val="50000"/>
                    <a:lumOff val="50000"/>
                  </a:schemeClr>
                </a:solidFill>
                <a:latin typeface="Century Gothic" panose="020B0502020202020204" pitchFamily="34" charset="0"/>
                <a:ea typeface="+mj-ea"/>
              </a:rPr>
              <a:t>1000ms</a:t>
            </a:r>
            <a:r>
              <a:rPr lang="zh-CN" altLang="en-US" sz="1100" dirty="0">
                <a:solidFill>
                  <a:schemeClr val="tx1">
                    <a:lumMod val="50000"/>
                    <a:lumOff val="50000"/>
                  </a:schemeClr>
                </a:solidFill>
                <a:latin typeface="Century Gothic" panose="020B0502020202020204" pitchFamily="34" charset="0"/>
                <a:ea typeface="+mj-ea"/>
              </a:rPr>
              <a:t>向后端请求一次</a:t>
            </a:r>
          </a:p>
        </p:txBody>
      </p:sp>
      <p:sp>
        <p:nvSpPr>
          <p:cNvPr id="14" name="任意多边形: 形状 13"/>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任意多边形: 形状 14"/>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6" name="文本框 15"/>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2.4</a:t>
            </a:r>
            <a:endParaRPr lang="zh-CN" altLang="en-US" sz="4000" dirty="0">
              <a:solidFill>
                <a:schemeClr val="accent1"/>
              </a:solidFill>
              <a:latin typeface="Century Gothic" panose="020B0502020202020204" pitchFamily="34" charset="0"/>
            </a:endParaRPr>
          </a:p>
        </p:txBody>
      </p:sp>
      <p:sp>
        <p:nvSpPr>
          <p:cNvPr id="18" name="文本框 17"/>
          <p:cNvSpPr txBox="1"/>
          <p:nvPr/>
        </p:nvSpPr>
        <p:spPr>
          <a:xfrm>
            <a:off x="1473289" y="371367"/>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前端部分</a:t>
            </a:r>
          </a:p>
        </p:txBody>
      </p:sp>
      <p:pic>
        <p:nvPicPr>
          <p:cNvPr id="8194" name="图片 1">
            <a:extLst>
              <a:ext uri="{FF2B5EF4-FFF2-40B4-BE49-F238E27FC236}">
                <a16:creationId xmlns:a16="http://schemas.microsoft.com/office/drawing/2014/main" id="{B915795E-8C17-487B-B5A8-332C9B866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3469" y="424709"/>
            <a:ext cx="5688013"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45046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9284" y="1558644"/>
            <a:ext cx="3827595" cy="849271"/>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ii.	</a:t>
            </a:r>
            <a:r>
              <a:rPr lang="zh-CN" altLang="en-US" sz="1100" dirty="0">
                <a:solidFill>
                  <a:schemeClr val="tx1">
                    <a:lumMod val="50000"/>
                    <a:lumOff val="50000"/>
                  </a:schemeClr>
                </a:solidFill>
                <a:latin typeface="Century Gothic" panose="020B0502020202020204" pitchFamily="34" charset="0"/>
                <a:ea typeface="+mj-ea"/>
              </a:rPr>
              <a:t>每个图标的限定函数里再设置一个渲染函数，将从后端读取到的新数据渲染到前端图表页面中，同样以定时器</a:t>
            </a:r>
            <a:r>
              <a:rPr lang="en-US" altLang="zh-CN" sz="1100" dirty="0" err="1">
                <a:solidFill>
                  <a:schemeClr val="tx1">
                    <a:lumMod val="50000"/>
                    <a:lumOff val="50000"/>
                  </a:schemeClr>
                </a:solidFill>
                <a:latin typeface="Century Gothic" panose="020B0502020202020204" pitchFamily="34" charset="0"/>
                <a:ea typeface="+mj-ea"/>
              </a:rPr>
              <a:t>setInterval</a:t>
            </a:r>
            <a:r>
              <a:rPr lang="zh-CN" altLang="en-US" sz="1100" dirty="0">
                <a:solidFill>
                  <a:schemeClr val="tx1">
                    <a:lumMod val="50000"/>
                    <a:lumOff val="50000"/>
                  </a:schemeClr>
                </a:solidFill>
                <a:latin typeface="Century Gothic" panose="020B0502020202020204" pitchFamily="34" charset="0"/>
                <a:ea typeface="+mj-ea"/>
              </a:rPr>
              <a:t>放置在各个限定函数中，同时保证获取数据的定时器出现在渲染的定时器触发前，防止信息不准确</a:t>
            </a:r>
          </a:p>
        </p:txBody>
      </p:sp>
      <p:sp>
        <p:nvSpPr>
          <p:cNvPr id="14" name="任意多边形: 形状 13"/>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任意多边形: 形状 14"/>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6" name="文本框 15"/>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2.5</a:t>
            </a:r>
            <a:endParaRPr lang="zh-CN" altLang="en-US" sz="4000" dirty="0">
              <a:solidFill>
                <a:schemeClr val="accent1"/>
              </a:solidFill>
              <a:latin typeface="Century Gothic" panose="020B0502020202020204" pitchFamily="34" charset="0"/>
            </a:endParaRPr>
          </a:p>
        </p:txBody>
      </p:sp>
      <p:sp>
        <p:nvSpPr>
          <p:cNvPr id="18" name="文本框 17"/>
          <p:cNvSpPr txBox="1"/>
          <p:nvPr/>
        </p:nvSpPr>
        <p:spPr>
          <a:xfrm>
            <a:off x="1473289" y="371367"/>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前端部分</a:t>
            </a:r>
          </a:p>
        </p:txBody>
      </p:sp>
      <p:pic>
        <p:nvPicPr>
          <p:cNvPr id="9218" name="图片 1">
            <a:extLst>
              <a:ext uri="{FF2B5EF4-FFF2-40B4-BE49-F238E27FC236}">
                <a16:creationId xmlns:a16="http://schemas.microsoft.com/office/drawing/2014/main" id="{FE10BBE0-B6D2-44F6-B4F1-AEA1C182A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202" y="489883"/>
            <a:ext cx="5688013" cy="313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44285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9284" y="1558644"/>
            <a:ext cx="3827595" cy="3165290"/>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a)	</a:t>
            </a:r>
            <a:r>
              <a:rPr lang="zh-CN" altLang="en-US" sz="1100" dirty="0">
                <a:solidFill>
                  <a:schemeClr val="tx1">
                    <a:lumMod val="50000"/>
                    <a:lumOff val="50000"/>
                  </a:schemeClr>
                </a:solidFill>
                <a:latin typeface="Century Gothic" panose="020B0502020202020204" pitchFamily="34" charset="0"/>
                <a:ea typeface="+mj-ea"/>
              </a:rPr>
              <a:t>后端部分主要用来接受前端发送的请求，并处理各种数据和进行状态机的实现，同时将各部分更新完的数据通过</a:t>
            </a:r>
            <a:r>
              <a:rPr lang="en-US" altLang="zh-CN" sz="1100" dirty="0">
                <a:solidFill>
                  <a:schemeClr val="tx1">
                    <a:lumMod val="50000"/>
                    <a:lumOff val="50000"/>
                  </a:schemeClr>
                </a:solidFill>
                <a:latin typeface="Century Gothic" panose="020B0502020202020204" pitchFamily="34" charset="0"/>
                <a:ea typeface="+mj-ea"/>
              </a:rPr>
              <a:t>ajax</a:t>
            </a:r>
            <a:r>
              <a:rPr lang="zh-CN" altLang="en-US" sz="1100" dirty="0">
                <a:solidFill>
                  <a:schemeClr val="tx1">
                    <a:lumMod val="50000"/>
                    <a:lumOff val="50000"/>
                  </a:schemeClr>
                </a:solidFill>
                <a:latin typeface="Century Gothic" panose="020B0502020202020204" pitchFamily="34" charset="0"/>
                <a:ea typeface="+mj-ea"/>
              </a:rPr>
              <a:t>发送给前端</a:t>
            </a:r>
          </a:p>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b)	</a:t>
            </a:r>
            <a:r>
              <a:rPr lang="zh-CN" altLang="en-US" sz="1100" dirty="0">
                <a:solidFill>
                  <a:schemeClr val="tx1">
                    <a:lumMod val="50000"/>
                    <a:lumOff val="50000"/>
                  </a:schemeClr>
                </a:solidFill>
                <a:latin typeface="Century Gothic" panose="020B0502020202020204" pitchFamily="34" charset="0"/>
                <a:ea typeface="+mj-ea"/>
              </a:rPr>
              <a:t>后端部分主要基于</a:t>
            </a:r>
            <a:r>
              <a:rPr lang="en-US" altLang="zh-CN" sz="1100" dirty="0" err="1">
                <a:solidFill>
                  <a:schemeClr val="tx1">
                    <a:lumMod val="50000"/>
                    <a:lumOff val="50000"/>
                  </a:schemeClr>
                </a:solidFill>
                <a:latin typeface="Century Gothic" panose="020B0502020202020204" pitchFamily="34" charset="0"/>
                <a:ea typeface="+mj-ea"/>
              </a:rPr>
              <a:t>Springboot</a:t>
            </a:r>
            <a:r>
              <a:rPr lang="zh-CN" altLang="en-US" sz="1100" dirty="0">
                <a:solidFill>
                  <a:schemeClr val="tx1">
                    <a:lumMod val="50000"/>
                    <a:lumOff val="50000"/>
                  </a:schemeClr>
                </a:solidFill>
                <a:latin typeface="Century Gothic" panose="020B0502020202020204" pitchFamily="34" charset="0"/>
                <a:ea typeface="+mj-ea"/>
              </a:rPr>
              <a:t>和</a:t>
            </a:r>
            <a:r>
              <a:rPr lang="en-US" altLang="zh-CN" sz="1100" dirty="0" err="1">
                <a:solidFill>
                  <a:schemeClr val="tx1">
                    <a:lumMod val="50000"/>
                    <a:lumOff val="50000"/>
                  </a:schemeClr>
                </a:solidFill>
                <a:latin typeface="Century Gothic" panose="020B0502020202020204" pitchFamily="34" charset="0"/>
                <a:ea typeface="+mj-ea"/>
              </a:rPr>
              <a:t>JavaWeb</a:t>
            </a:r>
            <a:r>
              <a:rPr lang="zh-CN" altLang="en-US" sz="1100" dirty="0">
                <a:solidFill>
                  <a:schemeClr val="tx1">
                    <a:lumMod val="50000"/>
                    <a:lumOff val="50000"/>
                  </a:schemeClr>
                </a:solidFill>
                <a:latin typeface="Century Gothic" panose="020B0502020202020204" pitchFamily="34" charset="0"/>
                <a:ea typeface="+mj-ea"/>
              </a:rPr>
              <a:t>通过</a:t>
            </a:r>
            <a:r>
              <a:rPr lang="en-US" altLang="zh-CN" sz="1100" dirty="0">
                <a:solidFill>
                  <a:schemeClr val="tx1">
                    <a:lumMod val="50000"/>
                    <a:lumOff val="50000"/>
                  </a:schemeClr>
                </a:solidFill>
                <a:latin typeface="Century Gothic" panose="020B0502020202020204" pitchFamily="34" charset="0"/>
                <a:ea typeface="+mj-ea"/>
              </a:rPr>
              <a:t>Maven</a:t>
            </a:r>
            <a:r>
              <a:rPr lang="zh-CN" altLang="en-US" sz="1100" dirty="0">
                <a:solidFill>
                  <a:schemeClr val="tx1">
                    <a:lumMod val="50000"/>
                    <a:lumOff val="50000"/>
                  </a:schemeClr>
                </a:solidFill>
                <a:latin typeface="Century Gothic" panose="020B0502020202020204" pitchFamily="34" charset="0"/>
                <a:ea typeface="+mj-ea"/>
              </a:rPr>
              <a:t>提供的一系列依赖完成开发</a:t>
            </a:r>
          </a:p>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c)	</a:t>
            </a:r>
            <a:r>
              <a:rPr lang="zh-CN" altLang="en-US" sz="1100" dirty="0">
                <a:solidFill>
                  <a:schemeClr val="tx1">
                    <a:lumMod val="50000"/>
                    <a:lumOff val="50000"/>
                  </a:schemeClr>
                </a:solidFill>
                <a:latin typeface="Century Gothic" panose="020B0502020202020204" pitchFamily="34" charset="0"/>
                <a:ea typeface="+mj-ea"/>
              </a:rPr>
              <a:t>主要结构</a:t>
            </a:r>
          </a:p>
          <a:p>
            <a:pPr algn="just">
              <a:lnSpc>
                <a:spcPct val="114000"/>
              </a:lnSpc>
            </a:pPr>
            <a:r>
              <a:rPr lang="en-US" altLang="zh-CN" sz="1100" dirty="0" err="1">
                <a:solidFill>
                  <a:schemeClr val="tx1">
                    <a:lumMod val="50000"/>
                    <a:lumOff val="50000"/>
                  </a:schemeClr>
                </a:solidFill>
                <a:latin typeface="Century Gothic" panose="020B0502020202020204" pitchFamily="34" charset="0"/>
                <a:ea typeface="+mj-ea"/>
              </a:rPr>
              <a:t>i</a:t>
            </a:r>
            <a:r>
              <a:rPr lang="en-US" altLang="zh-CN" sz="1100" dirty="0">
                <a:solidFill>
                  <a:schemeClr val="tx1">
                    <a:lumMod val="50000"/>
                    <a:lumOff val="50000"/>
                  </a:schemeClr>
                </a:solidFill>
                <a:latin typeface="Century Gothic" panose="020B0502020202020204" pitchFamily="34" charset="0"/>
                <a:ea typeface="+mj-ea"/>
              </a:rPr>
              <a:t>.	main</a:t>
            </a:r>
            <a:r>
              <a:rPr lang="zh-CN" altLang="en-US" sz="1100" dirty="0">
                <a:solidFill>
                  <a:schemeClr val="tx1">
                    <a:lumMod val="50000"/>
                    <a:lumOff val="50000"/>
                  </a:schemeClr>
                </a:solidFill>
                <a:latin typeface="Century Gothic" panose="020B0502020202020204" pitchFamily="34" charset="0"/>
                <a:ea typeface="+mj-ea"/>
              </a:rPr>
              <a:t>作为根目录</a:t>
            </a:r>
          </a:p>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1.	resource</a:t>
            </a:r>
            <a:r>
              <a:rPr lang="zh-CN" altLang="en-US" sz="1100" dirty="0">
                <a:solidFill>
                  <a:schemeClr val="tx1">
                    <a:lumMod val="50000"/>
                    <a:lumOff val="50000"/>
                  </a:schemeClr>
                </a:solidFill>
                <a:latin typeface="Century Gothic" panose="020B0502020202020204" pitchFamily="34" charset="0"/>
                <a:ea typeface="+mj-ea"/>
              </a:rPr>
              <a:t>存放一些前端相关文件和静态资源</a:t>
            </a:r>
          </a:p>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a)	templates</a:t>
            </a:r>
            <a:r>
              <a:rPr lang="zh-CN" altLang="en-US" sz="1100" dirty="0">
                <a:solidFill>
                  <a:schemeClr val="tx1">
                    <a:lumMod val="50000"/>
                    <a:lumOff val="50000"/>
                  </a:schemeClr>
                </a:solidFill>
                <a:latin typeface="Century Gothic" panose="020B0502020202020204" pitchFamily="34" charset="0"/>
                <a:ea typeface="+mj-ea"/>
              </a:rPr>
              <a:t>存放</a:t>
            </a:r>
            <a:r>
              <a:rPr lang="en-US" altLang="zh-CN" sz="1100" dirty="0">
                <a:solidFill>
                  <a:schemeClr val="tx1">
                    <a:lumMod val="50000"/>
                    <a:lumOff val="50000"/>
                  </a:schemeClr>
                </a:solidFill>
                <a:latin typeface="Century Gothic" panose="020B0502020202020204" pitchFamily="34" charset="0"/>
                <a:ea typeface="+mj-ea"/>
              </a:rPr>
              <a:t>html</a:t>
            </a:r>
            <a:r>
              <a:rPr lang="zh-CN" altLang="en-US" sz="1100" dirty="0">
                <a:solidFill>
                  <a:schemeClr val="tx1">
                    <a:lumMod val="50000"/>
                    <a:lumOff val="50000"/>
                  </a:schemeClr>
                </a:solidFill>
                <a:latin typeface="Century Gothic" panose="020B0502020202020204" pitchFamily="34" charset="0"/>
                <a:ea typeface="+mj-ea"/>
              </a:rPr>
              <a:t>文档</a:t>
            </a:r>
          </a:p>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b)	static</a:t>
            </a:r>
            <a:r>
              <a:rPr lang="zh-CN" altLang="en-US" sz="1100" dirty="0">
                <a:solidFill>
                  <a:schemeClr val="tx1">
                    <a:lumMod val="50000"/>
                    <a:lumOff val="50000"/>
                  </a:schemeClr>
                </a:solidFill>
                <a:latin typeface="Century Gothic" panose="020B0502020202020204" pitchFamily="34" charset="0"/>
                <a:ea typeface="+mj-ea"/>
              </a:rPr>
              <a:t>存放静态资源，包括</a:t>
            </a:r>
            <a:r>
              <a:rPr lang="en-US" altLang="zh-CN" sz="1100" dirty="0" err="1">
                <a:solidFill>
                  <a:schemeClr val="tx1">
                    <a:lumMod val="50000"/>
                    <a:lumOff val="50000"/>
                  </a:schemeClr>
                </a:solidFill>
                <a:latin typeface="Century Gothic" panose="020B0502020202020204" pitchFamily="34" charset="0"/>
                <a:ea typeface="+mj-ea"/>
              </a:rPr>
              <a:t>css</a:t>
            </a:r>
            <a:r>
              <a:rPr lang="zh-CN" altLang="en-US" sz="1100" dirty="0">
                <a:solidFill>
                  <a:schemeClr val="tx1">
                    <a:lumMod val="50000"/>
                    <a:lumOff val="50000"/>
                  </a:schemeClr>
                </a:solidFill>
                <a:latin typeface="Century Gothic" panose="020B0502020202020204" pitchFamily="34" charset="0"/>
                <a:ea typeface="+mj-ea"/>
              </a:rPr>
              <a:t>、</a:t>
            </a:r>
            <a:r>
              <a:rPr lang="en-US" altLang="zh-CN" sz="1100" dirty="0" err="1">
                <a:solidFill>
                  <a:schemeClr val="tx1">
                    <a:lumMod val="50000"/>
                    <a:lumOff val="50000"/>
                  </a:schemeClr>
                </a:solidFill>
                <a:latin typeface="Century Gothic" panose="020B0502020202020204" pitchFamily="34" charset="0"/>
                <a:ea typeface="+mj-ea"/>
              </a:rPr>
              <a:t>js</a:t>
            </a:r>
            <a:r>
              <a:rPr lang="zh-CN" altLang="en-US" sz="1100" dirty="0">
                <a:solidFill>
                  <a:schemeClr val="tx1">
                    <a:lumMod val="50000"/>
                    <a:lumOff val="50000"/>
                  </a:schemeClr>
                </a:solidFill>
                <a:latin typeface="Century Gothic" panose="020B0502020202020204" pitchFamily="34" charset="0"/>
                <a:ea typeface="+mj-ea"/>
              </a:rPr>
              <a:t>、</a:t>
            </a:r>
            <a:r>
              <a:rPr lang="en-US" altLang="zh-CN" sz="1100" dirty="0" err="1">
                <a:solidFill>
                  <a:schemeClr val="tx1">
                    <a:lumMod val="50000"/>
                    <a:lumOff val="50000"/>
                  </a:schemeClr>
                </a:solidFill>
                <a:latin typeface="Century Gothic" panose="020B0502020202020204" pitchFamily="34" charset="0"/>
                <a:ea typeface="+mj-ea"/>
              </a:rPr>
              <a:t>img</a:t>
            </a:r>
            <a:r>
              <a:rPr lang="zh-CN" altLang="en-US" sz="1100" dirty="0">
                <a:solidFill>
                  <a:schemeClr val="tx1">
                    <a:lumMod val="50000"/>
                    <a:lumOff val="50000"/>
                  </a:schemeClr>
                </a:solidFill>
                <a:latin typeface="Century Gothic" panose="020B0502020202020204" pitchFamily="34" charset="0"/>
                <a:ea typeface="+mj-ea"/>
              </a:rPr>
              <a:t>、</a:t>
            </a:r>
            <a:r>
              <a:rPr lang="en-US" altLang="zh-CN" sz="1100" dirty="0">
                <a:solidFill>
                  <a:schemeClr val="tx1">
                    <a:lumMod val="50000"/>
                    <a:lumOff val="50000"/>
                  </a:schemeClr>
                </a:solidFill>
                <a:latin typeface="Century Gothic" panose="020B0502020202020204" pitchFamily="34" charset="0"/>
                <a:ea typeface="+mj-ea"/>
              </a:rPr>
              <a:t>font</a:t>
            </a:r>
            <a:r>
              <a:rPr lang="zh-CN" altLang="en-US" sz="1100" dirty="0">
                <a:solidFill>
                  <a:schemeClr val="tx1">
                    <a:lumMod val="50000"/>
                    <a:lumOff val="50000"/>
                  </a:schemeClr>
                </a:solidFill>
                <a:latin typeface="Century Gothic" panose="020B0502020202020204" pitchFamily="34" charset="0"/>
                <a:ea typeface="+mj-ea"/>
              </a:rPr>
              <a:t>等资源</a:t>
            </a:r>
          </a:p>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2.	java</a:t>
            </a:r>
            <a:r>
              <a:rPr lang="zh-CN" altLang="en-US" sz="1100" dirty="0">
                <a:solidFill>
                  <a:schemeClr val="tx1">
                    <a:lumMod val="50000"/>
                    <a:lumOff val="50000"/>
                  </a:schemeClr>
                </a:solidFill>
                <a:latin typeface="Century Gothic" panose="020B0502020202020204" pitchFamily="34" charset="0"/>
                <a:ea typeface="+mj-ea"/>
              </a:rPr>
              <a:t>存放后端主要的代码</a:t>
            </a:r>
          </a:p>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a)	Controller</a:t>
            </a:r>
            <a:r>
              <a:rPr lang="zh-CN" altLang="en-US" sz="1100" dirty="0">
                <a:solidFill>
                  <a:schemeClr val="tx1">
                    <a:lumMod val="50000"/>
                    <a:lumOff val="50000"/>
                  </a:schemeClr>
                </a:solidFill>
                <a:latin typeface="Century Gothic" panose="020B0502020202020204" pitchFamily="34" charset="0"/>
                <a:ea typeface="+mj-ea"/>
              </a:rPr>
              <a:t>目录存放和映射相关的类</a:t>
            </a:r>
          </a:p>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b)	Dao</a:t>
            </a:r>
            <a:r>
              <a:rPr lang="zh-CN" altLang="en-US" sz="1100" dirty="0">
                <a:solidFill>
                  <a:schemeClr val="tx1">
                    <a:lumMod val="50000"/>
                    <a:lumOff val="50000"/>
                  </a:schemeClr>
                </a:solidFill>
                <a:latin typeface="Century Gothic" panose="020B0502020202020204" pitchFamily="34" charset="0"/>
                <a:ea typeface="+mj-ea"/>
              </a:rPr>
              <a:t>目录存放和数据获取相关的类</a:t>
            </a:r>
          </a:p>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c)	</a:t>
            </a:r>
            <a:r>
              <a:rPr lang="en-US" altLang="zh-CN" sz="1100" dirty="0" err="1">
                <a:solidFill>
                  <a:schemeClr val="tx1">
                    <a:lumMod val="50000"/>
                    <a:lumOff val="50000"/>
                  </a:schemeClr>
                </a:solidFill>
                <a:latin typeface="Century Gothic" panose="020B0502020202020204" pitchFamily="34" charset="0"/>
                <a:ea typeface="+mj-ea"/>
              </a:rPr>
              <a:t>Enity</a:t>
            </a:r>
            <a:r>
              <a:rPr lang="zh-CN" altLang="en-US" sz="1100" dirty="0">
                <a:solidFill>
                  <a:schemeClr val="tx1">
                    <a:lumMod val="50000"/>
                    <a:lumOff val="50000"/>
                  </a:schemeClr>
                </a:solidFill>
                <a:latin typeface="Century Gothic" panose="020B0502020202020204" pitchFamily="34" charset="0"/>
                <a:ea typeface="+mj-ea"/>
              </a:rPr>
              <a:t>目录存放数据的实体也就是人的类</a:t>
            </a:r>
          </a:p>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d)	Service</a:t>
            </a:r>
            <a:r>
              <a:rPr lang="zh-CN" altLang="en-US" sz="1100" dirty="0">
                <a:solidFill>
                  <a:schemeClr val="tx1">
                    <a:lumMod val="50000"/>
                    <a:lumOff val="50000"/>
                  </a:schemeClr>
                </a:solidFill>
                <a:latin typeface="Century Gothic" panose="020B0502020202020204" pitchFamily="34" charset="0"/>
                <a:ea typeface="+mj-ea"/>
              </a:rPr>
              <a:t>目录用来具体实现疫情的动态变化数据</a:t>
            </a:r>
          </a:p>
        </p:txBody>
      </p:sp>
      <p:sp>
        <p:nvSpPr>
          <p:cNvPr id="14" name="任意多边形: 形状 13"/>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任意多边形: 形状 14"/>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6" name="文本框 15"/>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3.1</a:t>
            </a:r>
            <a:endParaRPr lang="zh-CN" altLang="en-US" sz="4000" dirty="0">
              <a:solidFill>
                <a:schemeClr val="accent1"/>
              </a:solidFill>
              <a:latin typeface="Century Gothic" panose="020B0502020202020204" pitchFamily="34" charset="0"/>
            </a:endParaRPr>
          </a:p>
        </p:txBody>
      </p:sp>
      <p:sp>
        <p:nvSpPr>
          <p:cNvPr id="18" name="文本框 17"/>
          <p:cNvSpPr txBox="1"/>
          <p:nvPr/>
        </p:nvSpPr>
        <p:spPr>
          <a:xfrm>
            <a:off x="1473289" y="371367"/>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后端部分</a:t>
            </a:r>
          </a:p>
        </p:txBody>
      </p:sp>
      <p:pic>
        <p:nvPicPr>
          <p:cNvPr id="10242" name="图片 1">
            <a:extLst>
              <a:ext uri="{FF2B5EF4-FFF2-40B4-BE49-F238E27FC236}">
                <a16:creationId xmlns:a16="http://schemas.microsoft.com/office/drawing/2014/main" id="{F1CF8D77-DB78-44DC-B58D-687D5BABC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908" y="1479762"/>
            <a:ext cx="5688013" cy="27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93041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9284" y="1558644"/>
            <a:ext cx="3827595" cy="656270"/>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d)	</a:t>
            </a:r>
            <a:r>
              <a:rPr lang="en-US" altLang="zh-CN" sz="1100" dirty="0" err="1">
                <a:solidFill>
                  <a:schemeClr val="tx1">
                    <a:lumMod val="50000"/>
                    <a:lumOff val="50000"/>
                  </a:schemeClr>
                </a:solidFill>
                <a:latin typeface="Century Gothic" panose="020B0502020202020204" pitchFamily="34" charset="0"/>
                <a:ea typeface="+mj-ea"/>
              </a:rPr>
              <a:t>ViewControlller</a:t>
            </a:r>
            <a:endParaRPr lang="en-US" altLang="zh-CN" sz="1100" dirty="0">
              <a:solidFill>
                <a:schemeClr val="tx1">
                  <a:lumMod val="50000"/>
                  <a:lumOff val="50000"/>
                </a:schemeClr>
              </a:solidFill>
              <a:latin typeface="Century Gothic" panose="020B0502020202020204" pitchFamily="34" charset="0"/>
              <a:ea typeface="+mj-ea"/>
            </a:endParaRPr>
          </a:p>
          <a:p>
            <a:pPr algn="just">
              <a:lnSpc>
                <a:spcPct val="114000"/>
              </a:lnSpc>
            </a:pPr>
            <a:r>
              <a:rPr lang="en-US" altLang="zh-CN" sz="1100" dirty="0" err="1">
                <a:solidFill>
                  <a:schemeClr val="tx1">
                    <a:lumMod val="50000"/>
                    <a:lumOff val="50000"/>
                  </a:schemeClr>
                </a:solidFill>
                <a:latin typeface="Century Gothic" panose="020B0502020202020204" pitchFamily="34" charset="0"/>
                <a:ea typeface="+mj-ea"/>
              </a:rPr>
              <a:t>i</a:t>
            </a:r>
            <a:r>
              <a:rPr lang="en-US" altLang="zh-CN" sz="1100" dirty="0">
                <a:solidFill>
                  <a:schemeClr val="tx1">
                    <a:lumMod val="50000"/>
                    <a:lumOff val="50000"/>
                  </a:schemeClr>
                </a:solidFill>
                <a:latin typeface="Century Gothic" panose="020B0502020202020204" pitchFamily="34" charset="0"/>
                <a:ea typeface="+mj-ea"/>
              </a:rPr>
              <a:t>.	</a:t>
            </a:r>
            <a:r>
              <a:rPr lang="zh-CN" altLang="en-US" sz="1100" dirty="0">
                <a:solidFill>
                  <a:schemeClr val="tx1">
                    <a:lumMod val="50000"/>
                    <a:lumOff val="50000"/>
                  </a:schemeClr>
                </a:solidFill>
                <a:latin typeface="Century Gothic" panose="020B0502020202020204" pitchFamily="34" charset="0"/>
                <a:ea typeface="+mj-ea"/>
              </a:rPr>
              <a:t>用来管理</a:t>
            </a:r>
            <a:r>
              <a:rPr lang="en-US" altLang="zh-CN" sz="1100" dirty="0">
                <a:solidFill>
                  <a:schemeClr val="tx1">
                    <a:lumMod val="50000"/>
                    <a:lumOff val="50000"/>
                  </a:schemeClr>
                </a:solidFill>
                <a:latin typeface="Century Gothic" panose="020B0502020202020204" pitchFamily="34" charset="0"/>
                <a:ea typeface="+mj-ea"/>
              </a:rPr>
              <a:t>http</a:t>
            </a:r>
            <a:r>
              <a:rPr lang="zh-CN" altLang="en-US" sz="1100" dirty="0">
                <a:solidFill>
                  <a:schemeClr val="tx1">
                    <a:lumMod val="50000"/>
                    <a:lumOff val="50000"/>
                  </a:schemeClr>
                </a:solidFill>
                <a:latin typeface="Century Gothic" panose="020B0502020202020204" pitchFamily="34" charset="0"/>
                <a:ea typeface="+mj-ea"/>
              </a:rPr>
              <a:t>请求给浏览器返回对应的资源，当浏览器访问地址时直接返回</a:t>
            </a:r>
            <a:r>
              <a:rPr lang="en-US" altLang="zh-CN" sz="1100" dirty="0">
                <a:solidFill>
                  <a:schemeClr val="tx1">
                    <a:lumMod val="50000"/>
                    <a:lumOff val="50000"/>
                  </a:schemeClr>
                </a:solidFill>
                <a:latin typeface="Century Gothic" panose="020B0502020202020204" pitchFamily="34" charset="0"/>
                <a:ea typeface="+mj-ea"/>
              </a:rPr>
              <a:t>index.html</a:t>
            </a:r>
            <a:r>
              <a:rPr lang="zh-CN" altLang="en-US" sz="1100" dirty="0">
                <a:solidFill>
                  <a:schemeClr val="tx1">
                    <a:lumMod val="50000"/>
                    <a:lumOff val="50000"/>
                  </a:schemeClr>
                </a:solidFill>
                <a:latin typeface="Century Gothic" panose="020B0502020202020204" pitchFamily="34" charset="0"/>
                <a:ea typeface="+mj-ea"/>
              </a:rPr>
              <a:t>这个页面</a:t>
            </a:r>
          </a:p>
        </p:txBody>
      </p:sp>
      <p:sp>
        <p:nvSpPr>
          <p:cNvPr id="14" name="任意多边形: 形状 13"/>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任意多边形: 形状 14"/>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6" name="文本框 15"/>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3.2</a:t>
            </a:r>
            <a:endParaRPr lang="zh-CN" altLang="en-US" sz="4000" dirty="0">
              <a:solidFill>
                <a:schemeClr val="accent1"/>
              </a:solidFill>
              <a:latin typeface="Century Gothic" panose="020B0502020202020204" pitchFamily="34" charset="0"/>
            </a:endParaRPr>
          </a:p>
        </p:txBody>
      </p:sp>
      <p:sp>
        <p:nvSpPr>
          <p:cNvPr id="18" name="文本框 17"/>
          <p:cNvSpPr txBox="1"/>
          <p:nvPr/>
        </p:nvSpPr>
        <p:spPr>
          <a:xfrm>
            <a:off x="1473289" y="371367"/>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后端部分</a:t>
            </a:r>
          </a:p>
        </p:txBody>
      </p:sp>
      <p:sp>
        <p:nvSpPr>
          <p:cNvPr id="8" name="文本框 7">
            <a:extLst>
              <a:ext uri="{FF2B5EF4-FFF2-40B4-BE49-F238E27FC236}">
                <a16:creationId xmlns:a16="http://schemas.microsoft.com/office/drawing/2014/main" id="{06C07A3B-2939-4FFE-92AC-25D6330EB994}"/>
              </a:ext>
            </a:extLst>
          </p:cNvPr>
          <p:cNvSpPr txBox="1"/>
          <p:nvPr/>
        </p:nvSpPr>
        <p:spPr>
          <a:xfrm>
            <a:off x="472561" y="3201177"/>
            <a:ext cx="3827595" cy="463268"/>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e)	Province</a:t>
            </a:r>
          </a:p>
          <a:p>
            <a:pPr algn="just">
              <a:lnSpc>
                <a:spcPct val="114000"/>
              </a:lnSpc>
            </a:pPr>
            <a:r>
              <a:rPr lang="en-US" altLang="zh-CN" sz="1100" dirty="0" err="1">
                <a:solidFill>
                  <a:schemeClr val="tx1">
                    <a:lumMod val="50000"/>
                    <a:lumOff val="50000"/>
                  </a:schemeClr>
                </a:solidFill>
                <a:latin typeface="Century Gothic" panose="020B0502020202020204" pitchFamily="34" charset="0"/>
                <a:ea typeface="+mj-ea"/>
              </a:rPr>
              <a:t>i</a:t>
            </a:r>
            <a:r>
              <a:rPr lang="en-US" altLang="zh-CN" sz="1100" dirty="0">
                <a:solidFill>
                  <a:schemeClr val="tx1">
                    <a:lumMod val="50000"/>
                    <a:lumOff val="50000"/>
                  </a:schemeClr>
                </a:solidFill>
                <a:latin typeface="Century Gothic" panose="020B0502020202020204" pitchFamily="34" charset="0"/>
                <a:ea typeface="+mj-ea"/>
              </a:rPr>
              <a:t>.	</a:t>
            </a:r>
            <a:r>
              <a:rPr lang="zh-CN" altLang="en-US" sz="1100" dirty="0">
                <a:solidFill>
                  <a:schemeClr val="tx1">
                    <a:lumMod val="50000"/>
                    <a:lumOff val="50000"/>
                  </a:schemeClr>
                </a:solidFill>
                <a:latin typeface="Century Gothic" panose="020B0502020202020204" pitchFamily="34" charset="0"/>
                <a:ea typeface="+mj-ea"/>
              </a:rPr>
              <a:t>作为记录省以及各个省患病人数的实体类</a:t>
            </a:r>
          </a:p>
        </p:txBody>
      </p:sp>
      <p:pic>
        <p:nvPicPr>
          <p:cNvPr id="11266" name="图片 1">
            <a:extLst>
              <a:ext uri="{FF2B5EF4-FFF2-40B4-BE49-F238E27FC236}">
                <a16:creationId xmlns:a16="http://schemas.microsoft.com/office/drawing/2014/main" id="{57EBF9F2-F2A5-413F-9128-64C27F9175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6695" y="1005628"/>
            <a:ext cx="5688013"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图片 1">
            <a:extLst>
              <a:ext uri="{FF2B5EF4-FFF2-40B4-BE49-F238E27FC236}">
                <a16:creationId xmlns:a16="http://schemas.microsoft.com/office/drawing/2014/main" id="{D593B6D3-39E7-4088-A7AD-E92CBA8191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6695" y="2644775"/>
            <a:ext cx="5688013"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BDC6C593-80BD-41AC-9AEC-6B47BE298466}"/>
              </a:ext>
            </a:extLst>
          </p:cNvPr>
          <p:cNvSpPr txBox="1"/>
          <p:nvPr/>
        </p:nvSpPr>
        <p:spPr>
          <a:xfrm>
            <a:off x="577548" y="5243337"/>
            <a:ext cx="3827595" cy="656270"/>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100">
                <a:solidFill>
                  <a:schemeClr val="tx1">
                    <a:lumMod val="50000"/>
                    <a:lumOff val="50000"/>
                  </a:schemeClr>
                </a:solidFill>
                <a:latin typeface="Century Gothic" panose="020B0502020202020204" pitchFamily="34" charset="0"/>
                <a:ea typeface="+mj-ea"/>
              </a:rPr>
              <a:t>f)	ServiceResponse</a:t>
            </a:r>
          </a:p>
          <a:p>
            <a:pPr algn="just">
              <a:lnSpc>
                <a:spcPct val="114000"/>
              </a:lnSpc>
            </a:pPr>
            <a:r>
              <a:rPr lang="en-US" altLang="zh-CN" sz="1100">
                <a:solidFill>
                  <a:schemeClr val="tx1">
                    <a:lumMod val="50000"/>
                    <a:lumOff val="50000"/>
                  </a:schemeClr>
                </a:solidFill>
                <a:latin typeface="Century Gothic" panose="020B0502020202020204" pitchFamily="34" charset="0"/>
                <a:ea typeface="+mj-ea"/>
              </a:rPr>
              <a:t>i.	</a:t>
            </a:r>
            <a:r>
              <a:rPr lang="zh-CN" altLang="en-US" sz="1100">
                <a:solidFill>
                  <a:schemeClr val="tx1">
                    <a:lumMod val="50000"/>
                    <a:lumOff val="50000"/>
                  </a:schemeClr>
                </a:solidFill>
                <a:latin typeface="Century Gothic" panose="020B0502020202020204" pitchFamily="34" charset="0"/>
                <a:ea typeface="+mj-ea"/>
              </a:rPr>
              <a:t>用来作为</a:t>
            </a:r>
            <a:r>
              <a:rPr lang="en-US" altLang="zh-CN" sz="1100">
                <a:solidFill>
                  <a:schemeClr val="tx1">
                    <a:lumMod val="50000"/>
                    <a:lumOff val="50000"/>
                  </a:schemeClr>
                </a:solidFill>
                <a:latin typeface="Century Gothic" panose="020B0502020202020204" pitchFamily="34" charset="0"/>
                <a:ea typeface="+mj-ea"/>
              </a:rPr>
              <a:t>httpresponse</a:t>
            </a:r>
            <a:r>
              <a:rPr lang="zh-CN" altLang="en-US" sz="1100">
                <a:solidFill>
                  <a:schemeClr val="tx1">
                    <a:lumMod val="50000"/>
                    <a:lumOff val="50000"/>
                  </a:schemeClr>
                </a:solidFill>
                <a:latin typeface="Century Gothic" panose="020B0502020202020204" pitchFamily="34" charset="0"/>
                <a:ea typeface="+mj-ea"/>
              </a:rPr>
              <a:t>的实体类，通过</a:t>
            </a:r>
            <a:r>
              <a:rPr lang="en-US" altLang="zh-CN" sz="1100">
                <a:solidFill>
                  <a:schemeClr val="tx1">
                    <a:lumMod val="50000"/>
                    <a:lumOff val="50000"/>
                  </a:schemeClr>
                </a:solidFill>
                <a:latin typeface="Century Gothic" panose="020B0502020202020204" pitchFamily="34" charset="0"/>
                <a:ea typeface="+mj-ea"/>
              </a:rPr>
              <a:t>Lombok</a:t>
            </a:r>
            <a:r>
              <a:rPr lang="zh-CN" altLang="en-US" sz="1100">
                <a:solidFill>
                  <a:schemeClr val="tx1">
                    <a:lumMod val="50000"/>
                    <a:lumOff val="50000"/>
                  </a:schemeClr>
                </a:solidFill>
                <a:latin typeface="Century Gothic" panose="020B0502020202020204" pitchFamily="34" charset="0"/>
                <a:ea typeface="+mj-ea"/>
              </a:rPr>
              <a:t>简化了类的编写</a:t>
            </a:r>
            <a:endParaRPr lang="zh-CN" altLang="en-US" sz="1100" dirty="0">
              <a:solidFill>
                <a:schemeClr val="tx1">
                  <a:lumMod val="50000"/>
                  <a:lumOff val="50000"/>
                </a:schemeClr>
              </a:solidFill>
              <a:latin typeface="Century Gothic" panose="020B0502020202020204" pitchFamily="34" charset="0"/>
              <a:ea typeface="+mj-ea"/>
            </a:endParaRPr>
          </a:p>
        </p:txBody>
      </p:sp>
      <p:pic>
        <p:nvPicPr>
          <p:cNvPr id="11269" name="图片 1">
            <a:extLst>
              <a:ext uri="{FF2B5EF4-FFF2-40B4-BE49-F238E27FC236}">
                <a16:creationId xmlns:a16="http://schemas.microsoft.com/office/drawing/2014/main" id="{DE97EF5E-8329-4BCB-9140-9E4B48F1A2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6694" y="4928977"/>
            <a:ext cx="5688013"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65043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p:cNvSpPr/>
          <p:nvPr/>
        </p:nvSpPr>
        <p:spPr>
          <a:xfrm>
            <a:off x="0" y="2806700"/>
            <a:ext cx="12192000" cy="40513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43001" y="687388"/>
            <a:ext cx="1408112" cy="3806826"/>
            <a:chOff x="1143001" y="687388"/>
            <a:chExt cx="1408112" cy="3806826"/>
          </a:xfrm>
        </p:grpSpPr>
        <p:sp>
          <p:nvSpPr>
            <p:cNvPr id="36" name="任意多边形: 形状 35"/>
            <p:cNvSpPr/>
            <p:nvPr/>
          </p:nvSpPr>
          <p:spPr>
            <a:xfrm>
              <a:off x="1143001" y="2806701"/>
              <a:ext cx="1408112" cy="1687513"/>
            </a:xfrm>
            <a:custGeom>
              <a:avLst/>
              <a:gdLst>
                <a:gd name="connsiteX0" fmla="*/ 0 w 1408112"/>
                <a:gd name="connsiteY0" fmla="*/ 0 h 1687513"/>
                <a:gd name="connsiteX1" fmla="*/ 60577 w 1408112"/>
                <a:gd name="connsiteY1" fmla="*/ 0 h 1687513"/>
                <a:gd name="connsiteX2" fmla="*/ 60577 w 1408112"/>
                <a:gd name="connsiteY2" fmla="*/ 1626936 h 1687513"/>
                <a:gd name="connsiteX3" fmla="*/ 1347535 w 1408112"/>
                <a:gd name="connsiteY3" fmla="*/ 1626936 h 1687513"/>
                <a:gd name="connsiteX4" fmla="*/ 1347535 w 1408112"/>
                <a:gd name="connsiteY4" fmla="*/ 0 h 1687513"/>
                <a:gd name="connsiteX5" fmla="*/ 1408112 w 1408112"/>
                <a:gd name="connsiteY5" fmla="*/ 0 h 1687513"/>
                <a:gd name="connsiteX6" fmla="*/ 1408112 w 1408112"/>
                <a:gd name="connsiteY6" fmla="*/ 1687513 h 1687513"/>
                <a:gd name="connsiteX7" fmla="*/ 0 w 1408112"/>
                <a:gd name="connsiteY7" fmla="*/ 1687513 h 1687513"/>
                <a:gd name="connsiteX8" fmla="*/ 0 w 1408112"/>
                <a:gd name="connsiteY8" fmla="*/ 0 h 16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1687513">
                  <a:moveTo>
                    <a:pt x="0" y="0"/>
                  </a:moveTo>
                  <a:lnTo>
                    <a:pt x="60577" y="0"/>
                  </a:lnTo>
                  <a:lnTo>
                    <a:pt x="60577" y="1626936"/>
                  </a:lnTo>
                  <a:lnTo>
                    <a:pt x="1347535" y="1626936"/>
                  </a:lnTo>
                  <a:lnTo>
                    <a:pt x="1347535" y="0"/>
                  </a:lnTo>
                  <a:lnTo>
                    <a:pt x="1408112" y="0"/>
                  </a:lnTo>
                  <a:lnTo>
                    <a:pt x="1408112" y="1687513"/>
                  </a:lnTo>
                  <a:lnTo>
                    <a:pt x="0" y="168751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任意多边形: 形状 34"/>
            <p:cNvSpPr/>
            <p:nvPr/>
          </p:nvSpPr>
          <p:spPr>
            <a:xfrm>
              <a:off x="1143001" y="687388"/>
              <a:ext cx="1408112" cy="2119313"/>
            </a:xfrm>
            <a:custGeom>
              <a:avLst/>
              <a:gdLst>
                <a:gd name="connsiteX0" fmla="*/ 0 w 1408112"/>
                <a:gd name="connsiteY0" fmla="*/ 0 h 2119313"/>
                <a:gd name="connsiteX1" fmla="*/ 1408112 w 1408112"/>
                <a:gd name="connsiteY1" fmla="*/ 0 h 2119313"/>
                <a:gd name="connsiteX2" fmla="*/ 1408112 w 1408112"/>
                <a:gd name="connsiteY2" fmla="*/ 2119313 h 2119313"/>
                <a:gd name="connsiteX3" fmla="*/ 1347535 w 1408112"/>
                <a:gd name="connsiteY3" fmla="*/ 2119313 h 2119313"/>
                <a:gd name="connsiteX4" fmla="*/ 1347535 w 1408112"/>
                <a:gd name="connsiteY4" fmla="*/ 60577 h 2119313"/>
                <a:gd name="connsiteX5" fmla="*/ 60577 w 1408112"/>
                <a:gd name="connsiteY5" fmla="*/ 60577 h 2119313"/>
                <a:gd name="connsiteX6" fmla="*/ 60577 w 1408112"/>
                <a:gd name="connsiteY6" fmla="*/ 2119313 h 2119313"/>
                <a:gd name="connsiteX7" fmla="*/ 0 w 1408112"/>
                <a:gd name="connsiteY7" fmla="*/ 2119313 h 2119313"/>
                <a:gd name="connsiteX8" fmla="*/ 0 w 1408112"/>
                <a:gd name="connsiteY8" fmla="*/ 0 h 21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2119313">
                  <a:moveTo>
                    <a:pt x="0" y="0"/>
                  </a:moveTo>
                  <a:lnTo>
                    <a:pt x="1408112" y="0"/>
                  </a:lnTo>
                  <a:lnTo>
                    <a:pt x="1408112" y="2119313"/>
                  </a:lnTo>
                  <a:lnTo>
                    <a:pt x="1347535" y="2119313"/>
                  </a:lnTo>
                  <a:lnTo>
                    <a:pt x="1347535" y="60577"/>
                  </a:lnTo>
                  <a:lnTo>
                    <a:pt x="60577" y="60577"/>
                  </a:lnTo>
                  <a:lnTo>
                    <a:pt x="60577" y="2119313"/>
                  </a:lnTo>
                  <a:lnTo>
                    <a:pt x="0" y="2119313"/>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文本框 29"/>
            <p:cNvSpPr txBox="1"/>
            <p:nvPr/>
          </p:nvSpPr>
          <p:spPr>
            <a:xfrm rot="5400000">
              <a:off x="6648" y="2115578"/>
              <a:ext cx="3680816" cy="923330"/>
            </a:xfrm>
            <a:prstGeom prst="rect">
              <a:avLst/>
            </a:prstGeom>
            <a:noFill/>
          </p:spPr>
          <p:txBody>
            <a:bodyPr wrap="none" rtlCol="0">
              <a:spAutoFit/>
              <a:scene3d>
                <a:camera prst="orthographicFront"/>
                <a:lightRig rig="threePt" dir="t"/>
              </a:scene3d>
              <a:sp3d contourW="12700"/>
            </a:bodyPr>
            <a:lstStyle/>
            <a:p>
              <a:pPr algn="ctr"/>
              <a:r>
                <a:rPr lang="en-US" altLang="zh-CN" sz="5400" dirty="0">
                  <a:solidFill>
                    <a:schemeClr val="accent1"/>
                  </a:solidFill>
                  <a:latin typeface="Century Gothic" panose="020B0502020202020204" pitchFamily="34" charset="0"/>
                </a:rPr>
                <a:t>CONTENTS</a:t>
              </a:r>
              <a:endParaRPr lang="zh-CN" altLang="en-US" sz="5400" dirty="0">
                <a:solidFill>
                  <a:schemeClr val="accent1"/>
                </a:solidFill>
                <a:latin typeface="Century Gothic" panose="020B0502020202020204" pitchFamily="34" charset="0"/>
              </a:endParaRPr>
            </a:p>
          </p:txBody>
        </p:sp>
      </p:grpSp>
      <p:grpSp>
        <p:nvGrpSpPr>
          <p:cNvPr id="3" name="组合 2"/>
          <p:cNvGrpSpPr/>
          <p:nvPr/>
        </p:nvGrpSpPr>
        <p:grpSpPr>
          <a:xfrm>
            <a:off x="2908432" y="1524238"/>
            <a:ext cx="1866768" cy="2163227"/>
            <a:chOff x="2908432" y="1524238"/>
            <a:chExt cx="1866768" cy="2163227"/>
          </a:xfrm>
        </p:grpSpPr>
        <p:sp>
          <p:nvSpPr>
            <p:cNvPr id="17" name="文本框 16"/>
            <p:cNvSpPr txBox="1"/>
            <p:nvPr/>
          </p:nvSpPr>
          <p:spPr>
            <a:xfrm>
              <a:off x="2908432" y="3225800"/>
              <a:ext cx="1866768"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rPr>
                <a:t>选题背景</a:t>
              </a:r>
            </a:p>
          </p:txBody>
        </p:sp>
        <p:sp>
          <p:nvSpPr>
            <p:cNvPr id="6" name="图文框 5"/>
            <p:cNvSpPr/>
            <p:nvPr/>
          </p:nvSpPr>
          <p:spPr>
            <a:xfrm>
              <a:off x="3305360"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等腰三角形 6"/>
            <p:cNvSpPr/>
            <p:nvPr/>
          </p:nvSpPr>
          <p:spPr>
            <a:xfrm flipV="1">
              <a:off x="3715828"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3305360" y="1689894"/>
              <a:ext cx="1072912" cy="769441"/>
            </a:xfrm>
            <a:prstGeom prst="rect">
              <a:avLst/>
            </a:prstGeom>
            <a:noFill/>
          </p:spPr>
          <p:txBody>
            <a:bodyPr wrap="square" rtlCol="0">
              <a:spAutoFit/>
              <a:scene3d>
                <a:camera prst="orthographicFront"/>
                <a:lightRig rig="threePt" dir="t"/>
              </a:scene3d>
              <a:sp3d contourW="12700"/>
            </a:bodyPr>
            <a:lstStyle/>
            <a:p>
              <a:pPr algn="ctr"/>
              <a:r>
                <a:rPr lang="en-US" altLang="zh-CN" sz="4400" dirty="0">
                  <a:solidFill>
                    <a:schemeClr val="tx1">
                      <a:lumMod val="75000"/>
                      <a:lumOff val="25000"/>
                    </a:schemeClr>
                  </a:solidFill>
                  <a:latin typeface="Century Gothic" panose="020B0502020202020204" pitchFamily="34" charset="0"/>
                </a:rPr>
                <a:t>01</a:t>
              </a:r>
              <a:endParaRPr lang="zh-CN" altLang="en-US" sz="4400" dirty="0">
                <a:solidFill>
                  <a:schemeClr val="tx1">
                    <a:lumMod val="75000"/>
                    <a:lumOff val="25000"/>
                  </a:schemeClr>
                </a:solidFill>
                <a:latin typeface="Century Gothic" panose="020B0502020202020204" pitchFamily="34" charset="0"/>
              </a:endParaRPr>
            </a:p>
          </p:txBody>
        </p:sp>
      </p:grpSp>
      <p:grpSp>
        <p:nvGrpSpPr>
          <p:cNvPr id="4" name="组合 3"/>
          <p:cNvGrpSpPr/>
          <p:nvPr/>
        </p:nvGrpSpPr>
        <p:grpSpPr>
          <a:xfrm>
            <a:off x="5093361" y="1524238"/>
            <a:ext cx="1866768" cy="2163227"/>
            <a:chOff x="5093361" y="1524238"/>
            <a:chExt cx="1866768" cy="2163227"/>
          </a:xfrm>
        </p:grpSpPr>
        <p:sp>
          <p:nvSpPr>
            <p:cNvPr id="18" name="文本框 17"/>
            <p:cNvSpPr txBox="1"/>
            <p:nvPr/>
          </p:nvSpPr>
          <p:spPr>
            <a:xfrm>
              <a:off x="5093361" y="3225800"/>
              <a:ext cx="1866768"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rPr>
                <a:t>设计理念</a:t>
              </a:r>
            </a:p>
          </p:txBody>
        </p:sp>
        <p:sp>
          <p:nvSpPr>
            <p:cNvPr id="39" name="图文框 38"/>
            <p:cNvSpPr/>
            <p:nvPr/>
          </p:nvSpPr>
          <p:spPr>
            <a:xfrm>
              <a:off x="5490289"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等腰三角形 41"/>
            <p:cNvSpPr/>
            <p:nvPr/>
          </p:nvSpPr>
          <p:spPr>
            <a:xfrm flipV="1">
              <a:off x="5898111"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5490289" y="1689894"/>
              <a:ext cx="1072912" cy="769441"/>
            </a:xfrm>
            <a:prstGeom prst="rect">
              <a:avLst/>
            </a:prstGeom>
            <a:noFill/>
          </p:spPr>
          <p:txBody>
            <a:bodyPr wrap="square" rtlCol="0">
              <a:spAutoFit/>
              <a:scene3d>
                <a:camera prst="orthographicFront"/>
                <a:lightRig rig="threePt" dir="t"/>
              </a:scene3d>
              <a:sp3d contourW="12700"/>
            </a:bodyPr>
            <a:lstStyle/>
            <a:p>
              <a:pPr algn="ctr"/>
              <a:r>
                <a:rPr lang="en-US" altLang="zh-CN" sz="4400" dirty="0">
                  <a:solidFill>
                    <a:schemeClr val="tx1">
                      <a:lumMod val="75000"/>
                      <a:lumOff val="25000"/>
                    </a:schemeClr>
                  </a:solidFill>
                  <a:latin typeface="Century Gothic" panose="020B0502020202020204" pitchFamily="34" charset="0"/>
                </a:rPr>
                <a:t>02</a:t>
              </a:r>
              <a:endParaRPr lang="zh-CN" altLang="en-US" sz="4400" dirty="0">
                <a:solidFill>
                  <a:schemeClr val="tx1">
                    <a:lumMod val="75000"/>
                    <a:lumOff val="25000"/>
                  </a:schemeClr>
                </a:solidFill>
                <a:latin typeface="Century Gothic" panose="020B0502020202020204" pitchFamily="34" charset="0"/>
              </a:endParaRPr>
            </a:p>
          </p:txBody>
        </p:sp>
      </p:grpSp>
      <p:grpSp>
        <p:nvGrpSpPr>
          <p:cNvPr id="5" name="组合 4"/>
          <p:cNvGrpSpPr/>
          <p:nvPr/>
        </p:nvGrpSpPr>
        <p:grpSpPr>
          <a:xfrm>
            <a:off x="7278290" y="1524238"/>
            <a:ext cx="1866768" cy="2163227"/>
            <a:chOff x="7278290" y="1524238"/>
            <a:chExt cx="1866768" cy="2163227"/>
          </a:xfrm>
        </p:grpSpPr>
        <p:sp>
          <p:nvSpPr>
            <p:cNvPr id="28" name="文本框 27"/>
            <p:cNvSpPr txBox="1"/>
            <p:nvPr/>
          </p:nvSpPr>
          <p:spPr>
            <a:xfrm>
              <a:off x="7278290" y="3225800"/>
              <a:ext cx="1866768"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rPr>
                <a:t>过程论述</a:t>
              </a:r>
            </a:p>
          </p:txBody>
        </p:sp>
        <p:sp>
          <p:nvSpPr>
            <p:cNvPr id="40" name="图文框 39"/>
            <p:cNvSpPr/>
            <p:nvPr/>
          </p:nvSpPr>
          <p:spPr>
            <a:xfrm>
              <a:off x="7675218"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等腰三角形 42"/>
            <p:cNvSpPr/>
            <p:nvPr/>
          </p:nvSpPr>
          <p:spPr>
            <a:xfrm flipV="1">
              <a:off x="8080394"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7675218" y="1689894"/>
              <a:ext cx="1072912" cy="769441"/>
            </a:xfrm>
            <a:prstGeom prst="rect">
              <a:avLst/>
            </a:prstGeom>
            <a:noFill/>
          </p:spPr>
          <p:txBody>
            <a:bodyPr wrap="square" rtlCol="0">
              <a:spAutoFit/>
              <a:scene3d>
                <a:camera prst="orthographicFront"/>
                <a:lightRig rig="threePt" dir="t"/>
              </a:scene3d>
              <a:sp3d contourW="12700"/>
            </a:bodyPr>
            <a:lstStyle/>
            <a:p>
              <a:pPr algn="ctr"/>
              <a:r>
                <a:rPr lang="en-US" altLang="zh-CN" sz="4400" dirty="0">
                  <a:solidFill>
                    <a:schemeClr val="tx1">
                      <a:lumMod val="75000"/>
                      <a:lumOff val="25000"/>
                    </a:schemeClr>
                  </a:solidFill>
                  <a:latin typeface="Century Gothic" panose="020B0502020202020204" pitchFamily="34" charset="0"/>
                </a:rPr>
                <a:t>03</a:t>
              </a:r>
              <a:endParaRPr lang="zh-CN" altLang="en-US" sz="4400" dirty="0">
                <a:solidFill>
                  <a:schemeClr val="tx1">
                    <a:lumMod val="75000"/>
                    <a:lumOff val="25000"/>
                  </a:schemeClr>
                </a:solidFill>
                <a:latin typeface="Century Gothic" panose="020B0502020202020204" pitchFamily="34" charset="0"/>
              </a:endParaRPr>
            </a:p>
          </p:txBody>
        </p:sp>
      </p:grpSp>
      <p:grpSp>
        <p:nvGrpSpPr>
          <p:cNvPr id="8" name="组合 7"/>
          <p:cNvGrpSpPr/>
          <p:nvPr/>
        </p:nvGrpSpPr>
        <p:grpSpPr>
          <a:xfrm>
            <a:off x="9463219" y="1524238"/>
            <a:ext cx="1866768" cy="2163227"/>
            <a:chOff x="9463219" y="1524238"/>
            <a:chExt cx="1866768" cy="2163227"/>
          </a:xfrm>
        </p:grpSpPr>
        <p:sp>
          <p:nvSpPr>
            <p:cNvPr id="29" name="文本框 28"/>
            <p:cNvSpPr txBox="1"/>
            <p:nvPr/>
          </p:nvSpPr>
          <p:spPr>
            <a:xfrm>
              <a:off x="9463219" y="3225800"/>
              <a:ext cx="1866768"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rPr>
                <a:t>结果分析</a:t>
              </a:r>
            </a:p>
          </p:txBody>
        </p:sp>
        <p:sp>
          <p:nvSpPr>
            <p:cNvPr id="41" name="图文框 40"/>
            <p:cNvSpPr/>
            <p:nvPr/>
          </p:nvSpPr>
          <p:spPr>
            <a:xfrm>
              <a:off x="9860147"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等腰三角形 43"/>
            <p:cNvSpPr/>
            <p:nvPr/>
          </p:nvSpPr>
          <p:spPr>
            <a:xfrm flipV="1">
              <a:off x="10262677"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9860147" y="1689894"/>
              <a:ext cx="1072912" cy="769441"/>
            </a:xfrm>
            <a:prstGeom prst="rect">
              <a:avLst/>
            </a:prstGeom>
            <a:noFill/>
          </p:spPr>
          <p:txBody>
            <a:bodyPr wrap="square" rtlCol="0">
              <a:spAutoFit/>
              <a:scene3d>
                <a:camera prst="orthographicFront"/>
                <a:lightRig rig="threePt" dir="t"/>
              </a:scene3d>
              <a:sp3d contourW="12700"/>
            </a:bodyPr>
            <a:lstStyle/>
            <a:p>
              <a:pPr algn="ctr"/>
              <a:r>
                <a:rPr lang="en-US" altLang="zh-CN" sz="4400" dirty="0">
                  <a:solidFill>
                    <a:schemeClr val="tx1">
                      <a:lumMod val="75000"/>
                      <a:lumOff val="25000"/>
                    </a:schemeClr>
                  </a:solidFill>
                  <a:latin typeface="Century Gothic" panose="020B0502020202020204" pitchFamily="34" charset="0"/>
                </a:rPr>
                <a:t>04</a:t>
              </a:r>
              <a:endParaRPr lang="zh-CN" altLang="en-US" sz="4400" dirty="0">
                <a:solidFill>
                  <a:schemeClr val="tx1">
                    <a:lumMod val="75000"/>
                    <a:lumOff val="25000"/>
                  </a:schemeClr>
                </a:solidFill>
                <a:latin typeface="Century Gothic" panose="020B0502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1+#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9284" y="1558644"/>
            <a:ext cx="3827595" cy="656270"/>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100">
                <a:solidFill>
                  <a:schemeClr val="tx1">
                    <a:lumMod val="50000"/>
                    <a:lumOff val="50000"/>
                  </a:schemeClr>
                </a:solidFill>
                <a:latin typeface="Century Gothic" panose="020B0502020202020204" pitchFamily="34" charset="0"/>
                <a:ea typeface="+mj-ea"/>
              </a:rPr>
              <a:t>g)	Crowd</a:t>
            </a:r>
          </a:p>
          <a:p>
            <a:pPr algn="just">
              <a:lnSpc>
                <a:spcPct val="114000"/>
              </a:lnSpc>
            </a:pPr>
            <a:r>
              <a:rPr lang="en-US" altLang="zh-CN" sz="1100">
                <a:solidFill>
                  <a:schemeClr val="tx1">
                    <a:lumMod val="50000"/>
                    <a:lumOff val="50000"/>
                  </a:schemeClr>
                </a:solidFill>
                <a:latin typeface="Century Gothic" panose="020B0502020202020204" pitchFamily="34" charset="0"/>
                <a:ea typeface="+mj-ea"/>
              </a:rPr>
              <a:t>i.	</a:t>
            </a:r>
            <a:r>
              <a:rPr lang="zh-CN" altLang="en-US" sz="1100">
                <a:solidFill>
                  <a:schemeClr val="tx1">
                    <a:lumMod val="50000"/>
                    <a:lumOff val="50000"/>
                  </a:schemeClr>
                </a:solidFill>
                <a:latin typeface="Century Gothic" panose="020B0502020202020204" pitchFamily="34" charset="0"/>
                <a:ea typeface="+mj-ea"/>
              </a:rPr>
              <a:t>用来作为人群的实体类，记录人群的总人数以及各个人群的患病人数，并完成通过构造函数数据初始化</a:t>
            </a:r>
            <a:endParaRPr lang="zh-CN" altLang="en-US" sz="1100" dirty="0">
              <a:solidFill>
                <a:schemeClr val="tx1">
                  <a:lumMod val="50000"/>
                  <a:lumOff val="50000"/>
                </a:schemeClr>
              </a:solidFill>
              <a:latin typeface="Century Gothic" panose="020B0502020202020204" pitchFamily="34" charset="0"/>
              <a:ea typeface="+mj-ea"/>
            </a:endParaRPr>
          </a:p>
        </p:txBody>
      </p:sp>
      <p:sp>
        <p:nvSpPr>
          <p:cNvPr id="14" name="任意多边形: 形状 13"/>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任意多边形: 形状 14"/>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6" name="文本框 15"/>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3.3</a:t>
            </a:r>
            <a:endParaRPr lang="zh-CN" altLang="en-US" sz="4000" dirty="0">
              <a:solidFill>
                <a:schemeClr val="accent1"/>
              </a:solidFill>
              <a:latin typeface="Century Gothic" panose="020B0502020202020204" pitchFamily="34" charset="0"/>
            </a:endParaRPr>
          </a:p>
        </p:txBody>
      </p:sp>
      <p:sp>
        <p:nvSpPr>
          <p:cNvPr id="18" name="文本框 17"/>
          <p:cNvSpPr txBox="1"/>
          <p:nvPr/>
        </p:nvSpPr>
        <p:spPr>
          <a:xfrm>
            <a:off x="1473289" y="371367"/>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后端部分</a:t>
            </a:r>
          </a:p>
        </p:txBody>
      </p:sp>
      <p:sp>
        <p:nvSpPr>
          <p:cNvPr id="8" name="文本框 7">
            <a:extLst>
              <a:ext uri="{FF2B5EF4-FFF2-40B4-BE49-F238E27FC236}">
                <a16:creationId xmlns:a16="http://schemas.microsoft.com/office/drawing/2014/main" id="{06C07A3B-2939-4FFE-92AC-25D6330EB994}"/>
              </a:ext>
            </a:extLst>
          </p:cNvPr>
          <p:cNvSpPr txBox="1"/>
          <p:nvPr/>
        </p:nvSpPr>
        <p:spPr>
          <a:xfrm>
            <a:off x="472561" y="4047844"/>
            <a:ext cx="3827595" cy="656270"/>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h)	Person</a:t>
            </a:r>
          </a:p>
          <a:p>
            <a:pPr algn="just">
              <a:lnSpc>
                <a:spcPct val="114000"/>
              </a:lnSpc>
            </a:pPr>
            <a:r>
              <a:rPr lang="en-US" altLang="zh-CN" sz="1100" dirty="0" err="1">
                <a:solidFill>
                  <a:schemeClr val="tx1">
                    <a:lumMod val="50000"/>
                    <a:lumOff val="50000"/>
                  </a:schemeClr>
                </a:solidFill>
                <a:latin typeface="Century Gothic" panose="020B0502020202020204" pitchFamily="34" charset="0"/>
                <a:ea typeface="+mj-ea"/>
              </a:rPr>
              <a:t>i</a:t>
            </a:r>
            <a:r>
              <a:rPr lang="en-US" altLang="zh-CN" sz="1100" dirty="0">
                <a:solidFill>
                  <a:schemeClr val="tx1">
                    <a:lumMod val="50000"/>
                    <a:lumOff val="50000"/>
                  </a:schemeClr>
                </a:solidFill>
                <a:latin typeface="Century Gothic" panose="020B0502020202020204" pitchFamily="34" charset="0"/>
                <a:ea typeface="+mj-ea"/>
              </a:rPr>
              <a:t>.	</a:t>
            </a:r>
            <a:r>
              <a:rPr lang="zh-CN" altLang="en-US" sz="1100" dirty="0">
                <a:solidFill>
                  <a:schemeClr val="tx1">
                    <a:lumMod val="50000"/>
                    <a:lumOff val="50000"/>
                  </a:schemeClr>
                </a:solidFill>
                <a:latin typeface="Century Gothic" panose="020B0502020202020204" pitchFamily="34" charset="0"/>
                <a:ea typeface="+mj-ea"/>
              </a:rPr>
              <a:t>作为人个体的实体类，记录着每个个体的状态，比如所处位置、疫苗接种数、是否隔离、死亡、患病信息</a:t>
            </a:r>
          </a:p>
        </p:txBody>
      </p:sp>
      <p:pic>
        <p:nvPicPr>
          <p:cNvPr id="12290" name="图片 1">
            <a:extLst>
              <a:ext uri="{FF2B5EF4-FFF2-40B4-BE49-F238E27FC236}">
                <a16:creationId xmlns:a16="http://schemas.microsoft.com/office/drawing/2014/main" id="{FE7C693E-03EC-42ED-8927-0A82EB7B18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00" y="366875"/>
            <a:ext cx="5048631" cy="2518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图片 1">
            <a:extLst>
              <a:ext uri="{FF2B5EF4-FFF2-40B4-BE49-F238E27FC236}">
                <a16:creationId xmlns:a16="http://schemas.microsoft.com/office/drawing/2014/main" id="{3562BCA0-A550-47C4-8EEF-929C0C6839C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2800" y="3857447"/>
            <a:ext cx="5688013"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17365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9285" y="1558644"/>
            <a:ext cx="3827595" cy="1235275"/>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100">
                <a:solidFill>
                  <a:schemeClr val="tx1">
                    <a:lumMod val="50000"/>
                    <a:lumOff val="50000"/>
                  </a:schemeClr>
                </a:solidFill>
                <a:latin typeface="Century Gothic" panose="020B0502020202020204" pitchFamily="34" charset="0"/>
                <a:ea typeface="+mj-ea"/>
              </a:rPr>
              <a:t>i)	SystemService</a:t>
            </a:r>
          </a:p>
          <a:p>
            <a:pPr algn="just">
              <a:lnSpc>
                <a:spcPct val="114000"/>
              </a:lnSpc>
            </a:pPr>
            <a:r>
              <a:rPr lang="en-US" altLang="zh-CN" sz="1100">
                <a:solidFill>
                  <a:schemeClr val="tx1">
                    <a:lumMod val="50000"/>
                    <a:lumOff val="50000"/>
                  </a:schemeClr>
                </a:solidFill>
                <a:latin typeface="Century Gothic" panose="020B0502020202020204" pitchFamily="34" charset="0"/>
                <a:ea typeface="+mj-ea"/>
              </a:rPr>
              <a:t>i.	SystemService</a:t>
            </a:r>
            <a:r>
              <a:rPr lang="zh-CN" altLang="en-US" sz="1100">
                <a:solidFill>
                  <a:schemeClr val="tx1">
                    <a:lumMod val="50000"/>
                    <a:lumOff val="50000"/>
                  </a:schemeClr>
                </a:solidFill>
                <a:latin typeface="Century Gothic" panose="020B0502020202020204" pitchFamily="34" charset="0"/>
                <a:ea typeface="+mj-ea"/>
              </a:rPr>
              <a:t>用来整合后端所有定义的类，同时进行状态机的实现，每次有请求时都会对每个个体进行死亡、流动、接种疫苗、感染、痊愈等进行实现，最后将更新完的结果返回</a:t>
            </a:r>
          </a:p>
          <a:p>
            <a:pPr algn="just">
              <a:lnSpc>
                <a:spcPct val="114000"/>
              </a:lnSpc>
            </a:pPr>
            <a:r>
              <a:rPr lang="en-US" altLang="zh-CN" sz="1100">
                <a:solidFill>
                  <a:schemeClr val="tx1">
                    <a:lumMod val="50000"/>
                    <a:lumOff val="50000"/>
                  </a:schemeClr>
                </a:solidFill>
                <a:latin typeface="Century Gothic" panose="020B0502020202020204" pitchFamily="34" charset="0"/>
                <a:ea typeface="+mj-ea"/>
              </a:rPr>
              <a:t>ii.	</a:t>
            </a:r>
            <a:r>
              <a:rPr lang="zh-CN" altLang="en-US" sz="1100">
                <a:solidFill>
                  <a:schemeClr val="tx1">
                    <a:lumMod val="50000"/>
                    <a:lumOff val="50000"/>
                  </a:schemeClr>
                </a:solidFill>
                <a:latin typeface="Century Gothic" panose="020B0502020202020204" pitchFamily="34" charset="0"/>
                <a:ea typeface="+mj-ea"/>
              </a:rPr>
              <a:t>初始化各个参数数据</a:t>
            </a:r>
            <a:endParaRPr lang="zh-CN" altLang="en-US" sz="1100" dirty="0">
              <a:solidFill>
                <a:schemeClr val="tx1">
                  <a:lumMod val="50000"/>
                  <a:lumOff val="50000"/>
                </a:schemeClr>
              </a:solidFill>
              <a:latin typeface="Century Gothic" panose="020B0502020202020204" pitchFamily="34" charset="0"/>
              <a:ea typeface="+mj-ea"/>
            </a:endParaRPr>
          </a:p>
        </p:txBody>
      </p:sp>
      <p:sp>
        <p:nvSpPr>
          <p:cNvPr id="14" name="任意多边形: 形状 13"/>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任意多边形: 形状 14"/>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6" name="文本框 15"/>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3.4</a:t>
            </a:r>
            <a:endParaRPr lang="zh-CN" altLang="en-US" sz="4000" dirty="0">
              <a:solidFill>
                <a:schemeClr val="accent1"/>
              </a:solidFill>
              <a:latin typeface="Century Gothic" panose="020B0502020202020204" pitchFamily="34" charset="0"/>
            </a:endParaRPr>
          </a:p>
        </p:txBody>
      </p:sp>
      <p:sp>
        <p:nvSpPr>
          <p:cNvPr id="18" name="文本框 17"/>
          <p:cNvSpPr txBox="1"/>
          <p:nvPr/>
        </p:nvSpPr>
        <p:spPr>
          <a:xfrm>
            <a:off x="1473289" y="371367"/>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后端部分</a:t>
            </a:r>
          </a:p>
        </p:txBody>
      </p:sp>
      <p:pic>
        <p:nvPicPr>
          <p:cNvPr id="13314" name="图片 1">
            <a:extLst>
              <a:ext uri="{FF2B5EF4-FFF2-40B4-BE49-F238E27FC236}">
                <a16:creationId xmlns:a16="http://schemas.microsoft.com/office/drawing/2014/main" id="{F0A2DD7A-46FE-4FD8-A593-44CBE6820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882" y="366875"/>
            <a:ext cx="5688013"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58587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9285" y="1558644"/>
            <a:ext cx="3827595" cy="1042273"/>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100">
                <a:solidFill>
                  <a:schemeClr val="tx1">
                    <a:lumMod val="50000"/>
                    <a:lumOff val="50000"/>
                  </a:schemeClr>
                </a:solidFill>
                <a:latin typeface="Century Gothic" panose="020B0502020202020204" pitchFamily="34" charset="0"/>
                <a:ea typeface="+mj-ea"/>
              </a:rPr>
              <a:t>iii.	</a:t>
            </a:r>
            <a:r>
              <a:rPr lang="zh-CN" altLang="en-US" sz="1100">
                <a:solidFill>
                  <a:schemeClr val="tx1">
                    <a:lumMod val="50000"/>
                    <a:lumOff val="50000"/>
                  </a:schemeClr>
                </a:solidFill>
                <a:latin typeface="Century Gothic" panose="020B0502020202020204" pitchFamily="34" charset="0"/>
                <a:ea typeface="+mj-ea"/>
              </a:rPr>
              <a:t>感染函数</a:t>
            </a:r>
            <a:r>
              <a:rPr lang="en-US" altLang="zh-CN" sz="1100">
                <a:solidFill>
                  <a:schemeClr val="tx1">
                    <a:lumMod val="50000"/>
                    <a:lumOff val="50000"/>
                  </a:schemeClr>
                </a:solidFill>
                <a:latin typeface="Century Gothic" panose="020B0502020202020204" pitchFamily="34" charset="0"/>
                <a:ea typeface="+mj-ea"/>
              </a:rPr>
              <a:t>getIll</a:t>
            </a:r>
            <a:r>
              <a:rPr lang="zh-CN" altLang="en-US" sz="1100">
                <a:solidFill>
                  <a:schemeClr val="tx1">
                    <a:lumMod val="50000"/>
                    <a:lumOff val="50000"/>
                  </a:schemeClr>
                </a:solidFill>
                <a:latin typeface="Century Gothic" panose="020B0502020202020204" pitchFamily="34" charset="0"/>
                <a:ea typeface="+mj-ea"/>
              </a:rPr>
              <a:t>，用来判断同个地区内的人是否感染，具体算法是通过哈希表将每个个体映射给其所在的位置，然后遍历每个位置的人并判断是否有患病者，有的话每个个体根据不同的疫苗接种数赋予不同的传染指数</a:t>
            </a:r>
            <a:r>
              <a:rPr lang="en-US" altLang="zh-CN" sz="1100">
                <a:solidFill>
                  <a:schemeClr val="tx1">
                    <a:lumMod val="50000"/>
                    <a:lumOff val="50000"/>
                  </a:schemeClr>
                </a:solidFill>
                <a:latin typeface="Century Gothic" panose="020B0502020202020204" pitchFamily="34" charset="0"/>
                <a:ea typeface="+mj-ea"/>
              </a:rPr>
              <a:t>rt</a:t>
            </a:r>
            <a:r>
              <a:rPr lang="zh-CN" altLang="en-US" sz="1100">
                <a:solidFill>
                  <a:schemeClr val="tx1">
                    <a:lumMod val="50000"/>
                    <a:lumOff val="50000"/>
                  </a:schemeClr>
                </a:solidFill>
                <a:latin typeface="Century Gothic" panose="020B0502020202020204" pitchFamily="34" charset="0"/>
                <a:ea typeface="+mj-ea"/>
              </a:rPr>
              <a:t>，并判断该个体是否被传染同时更新数据</a:t>
            </a:r>
            <a:endParaRPr lang="zh-CN" altLang="en-US" sz="1100" dirty="0">
              <a:solidFill>
                <a:schemeClr val="tx1">
                  <a:lumMod val="50000"/>
                  <a:lumOff val="50000"/>
                </a:schemeClr>
              </a:solidFill>
              <a:latin typeface="Century Gothic" panose="020B0502020202020204" pitchFamily="34" charset="0"/>
              <a:ea typeface="+mj-ea"/>
            </a:endParaRPr>
          </a:p>
        </p:txBody>
      </p:sp>
      <p:sp>
        <p:nvSpPr>
          <p:cNvPr id="14" name="任意多边形: 形状 13"/>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任意多边形: 形状 14"/>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6" name="文本框 15"/>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3.5</a:t>
            </a:r>
            <a:endParaRPr lang="zh-CN" altLang="en-US" sz="4000" dirty="0">
              <a:solidFill>
                <a:schemeClr val="accent1"/>
              </a:solidFill>
              <a:latin typeface="Century Gothic" panose="020B0502020202020204" pitchFamily="34" charset="0"/>
            </a:endParaRPr>
          </a:p>
        </p:txBody>
      </p:sp>
      <p:sp>
        <p:nvSpPr>
          <p:cNvPr id="18" name="文本框 17"/>
          <p:cNvSpPr txBox="1"/>
          <p:nvPr/>
        </p:nvSpPr>
        <p:spPr>
          <a:xfrm>
            <a:off x="1473289" y="371367"/>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后端部分</a:t>
            </a:r>
          </a:p>
        </p:txBody>
      </p:sp>
      <p:pic>
        <p:nvPicPr>
          <p:cNvPr id="14338" name="图片 1">
            <a:extLst>
              <a:ext uri="{FF2B5EF4-FFF2-40B4-BE49-F238E27FC236}">
                <a16:creationId xmlns:a16="http://schemas.microsoft.com/office/drawing/2014/main" id="{5D298250-D750-42B9-B2CC-F5D901F626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5361" y="366875"/>
            <a:ext cx="5688013"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3550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9285" y="1558644"/>
            <a:ext cx="3827595" cy="463268"/>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100">
                <a:solidFill>
                  <a:schemeClr val="tx1">
                    <a:lumMod val="50000"/>
                    <a:lumOff val="50000"/>
                  </a:schemeClr>
                </a:solidFill>
                <a:latin typeface="Century Gothic" panose="020B0502020202020204" pitchFamily="34" charset="0"/>
                <a:ea typeface="+mj-ea"/>
              </a:rPr>
              <a:t>iv.	</a:t>
            </a:r>
            <a:r>
              <a:rPr lang="zh-CN" altLang="en-US" sz="1100">
                <a:solidFill>
                  <a:schemeClr val="tx1">
                    <a:lumMod val="50000"/>
                    <a:lumOff val="50000"/>
                  </a:schemeClr>
                </a:solidFill>
                <a:latin typeface="Century Gothic" panose="020B0502020202020204" pitchFamily="34" charset="0"/>
                <a:ea typeface="+mj-ea"/>
              </a:rPr>
              <a:t>流动函数</a:t>
            </a:r>
            <a:r>
              <a:rPr lang="en-US" altLang="zh-CN" sz="1100">
                <a:solidFill>
                  <a:schemeClr val="tx1">
                    <a:lumMod val="50000"/>
                    <a:lumOff val="50000"/>
                  </a:schemeClr>
                </a:solidFill>
                <a:latin typeface="Century Gothic" panose="020B0502020202020204" pitchFamily="34" charset="0"/>
                <a:ea typeface="+mj-ea"/>
              </a:rPr>
              <a:t>flow</a:t>
            </a:r>
            <a:r>
              <a:rPr lang="zh-CN" altLang="en-US" sz="1100">
                <a:solidFill>
                  <a:schemeClr val="tx1">
                    <a:lumMod val="50000"/>
                    <a:lumOff val="50000"/>
                  </a:schemeClr>
                </a:solidFill>
                <a:latin typeface="Century Gothic" panose="020B0502020202020204" pitchFamily="34" charset="0"/>
                <a:ea typeface="+mj-ea"/>
              </a:rPr>
              <a:t>，根据不同的措施赋予不同的流动概率，并且根据该概率判断是否流动</a:t>
            </a:r>
            <a:endParaRPr lang="zh-CN" altLang="en-US" sz="1100" dirty="0">
              <a:solidFill>
                <a:schemeClr val="tx1">
                  <a:lumMod val="50000"/>
                  <a:lumOff val="50000"/>
                </a:schemeClr>
              </a:solidFill>
              <a:latin typeface="Century Gothic" panose="020B0502020202020204" pitchFamily="34" charset="0"/>
              <a:ea typeface="+mj-ea"/>
            </a:endParaRPr>
          </a:p>
        </p:txBody>
      </p:sp>
      <p:sp>
        <p:nvSpPr>
          <p:cNvPr id="14" name="任意多边形: 形状 13"/>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任意多边形: 形状 14"/>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6" name="文本框 15"/>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3.6</a:t>
            </a:r>
            <a:endParaRPr lang="zh-CN" altLang="en-US" sz="4000" dirty="0">
              <a:solidFill>
                <a:schemeClr val="accent1"/>
              </a:solidFill>
              <a:latin typeface="Century Gothic" panose="020B0502020202020204" pitchFamily="34" charset="0"/>
            </a:endParaRPr>
          </a:p>
        </p:txBody>
      </p:sp>
      <p:sp>
        <p:nvSpPr>
          <p:cNvPr id="18" name="文本框 17"/>
          <p:cNvSpPr txBox="1"/>
          <p:nvPr/>
        </p:nvSpPr>
        <p:spPr>
          <a:xfrm>
            <a:off x="1473289" y="371367"/>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后端部分</a:t>
            </a:r>
          </a:p>
        </p:txBody>
      </p:sp>
      <p:pic>
        <p:nvPicPr>
          <p:cNvPr id="15362" name="图片 1">
            <a:extLst>
              <a:ext uri="{FF2B5EF4-FFF2-40B4-BE49-F238E27FC236}">
                <a16:creationId xmlns:a16="http://schemas.microsoft.com/office/drawing/2014/main" id="{A2074FCE-EE2E-4B57-A5E1-1E2C596D7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702" y="258948"/>
            <a:ext cx="5688013" cy="24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5C43E57C-88BC-4662-83F2-4FDCB8860F8C}"/>
              </a:ext>
            </a:extLst>
          </p:cNvPr>
          <p:cNvSpPr txBox="1"/>
          <p:nvPr/>
        </p:nvSpPr>
        <p:spPr>
          <a:xfrm>
            <a:off x="419284" y="3837871"/>
            <a:ext cx="3827595" cy="463268"/>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v.	</a:t>
            </a:r>
            <a:r>
              <a:rPr lang="zh-CN" altLang="en-US" sz="1100" dirty="0">
                <a:solidFill>
                  <a:schemeClr val="tx1">
                    <a:lumMod val="50000"/>
                    <a:lumOff val="50000"/>
                  </a:schemeClr>
                </a:solidFill>
                <a:latin typeface="Century Gothic" panose="020B0502020202020204" pitchFamily="34" charset="0"/>
                <a:ea typeface="+mj-ea"/>
              </a:rPr>
              <a:t>治愈函数</a:t>
            </a:r>
            <a:r>
              <a:rPr lang="en-US" altLang="zh-CN" sz="1100" dirty="0" err="1">
                <a:solidFill>
                  <a:schemeClr val="tx1">
                    <a:lumMod val="50000"/>
                    <a:lumOff val="50000"/>
                  </a:schemeClr>
                </a:solidFill>
                <a:latin typeface="Century Gothic" panose="020B0502020202020204" pitchFamily="34" charset="0"/>
                <a:ea typeface="+mj-ea"/>
              </a:rPr>
              <a:t>healFunction</a:t>
            </a:r>
            <a:r>
              <a:rPr lang="zh-CN" altLang="en-US" sz="1100" dirty="0">
                <a:solidFill>
                  <a:schemeClr val="tx1">
                    <a:lumMod val="50000"/>
                    <a:lumOff val="50000"/>
                  </a:schemeClr>
                </a:solidFill>
                <a:latin typeface="Century Gothic" panose="020B0502020202020204" pitchFamily="34" charset="0"/>
                <a:ea typeface="+mj-ea"/>
              </a:rPr>
              <a:t>，根据</a:t>
            </a:r>
            <a:r>
              <a:rPr lang="en-US" altLang="zh-CN" sz="1100" dirty="0">
                <a:solidFill>
                  <a:schemeClr val="tx1">
                    <a:lumMod val="50000"/>
                    <a:lumOff val="50000"/>
                  </a:schemeClr>
                </a:solidFill>
                <a:latin typeface="Century Gothic" panose="020B0502020202020204" pitchFamily="34" charset="0"/>
                <a:ea typeface="+mj-ea"/>
              </a:rPr>
              <a:t>heal</a:t>
            </a:r>
            <a:r>
              <a:rPr lang="zh-CN" altLang="en-US" sz="1100" dirty="0">
                <a:solidFill>
                  <a:schemeClr val="tx1">
                    <a:lumMod val="50000"/>
                    <a:lumOff val="50000"/>
                  </a:schemeClr>
                </a:solidFill>
                <a:latin typeface="Century Gothic" panose="020B0502020202020204" pitchFamily="34" charset="0"/>
                <a:ea typeface="+mj-ea"/>
              </a:rPr>
              <a:t>的概率来判断感染的人能否被治好</a:t>
            </a:r>
          </a:p>
        </p:txBody>
      </p:sp>
      <p:pic>
        <p:nvPicPr>
          <p:cNvPr id="15363" name="图片 1">
            <a:extLst>
              <a:ext uri="{FF2B5EF4-FFF2-40B4-BE49-F238E27FC236}">
                <a16:creationId xmlns:a16="http://schemas.microsoft.com/office/drawing/2014/main" id="{B54A0163-0C26-4A40-B9C6-2D8F3D877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701" y="3081443"/>
            <a:ext cx="5688013"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60136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9285" y="1558644"/>
            <a:ext cx="3827595" cy="463268"/>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100">
                <a:solidFill>
                  <a:schemeClr val="tx1">
                    <a:lumMod val="50000"/>
                    <a:lumOff val="50000"/>
                  </a:schemeClr>
                </a:solidFill>
                <a:latin typeface="Century Gothic" panose="020B0502020202020204" pitchFamily="34" charset="0"/>
                <a:ea typeface="+mj-ea"/>
              </a:rPr>
              <a:t>vi.	</a:t>
            </a:r>
            <a:r>
              <a:rPr lang="zh-CN" altLang="en-US" sz="1100">
                <a:solidFill>
                  <a:schemeClr val="tx1">
                    <a:lumMod val="50000"/>
                    <a:lumOff val="50000"/>
                  </a:schemeClr>
                </a:solidFill>
                <a:latin typeface="Century Gothic" panose="020B0502020202020204" pitchFamily="34" charset="0"/>
                <a:ea typeface="+mj-ea"/>
              </a:rPr>
              <a:t>死亡函数</a:t>
            </a:r>
            <a:r>
              <a:rPr lang="en-US" altLang="zh-CN" sz="1100">
                <a:solidFill>
                  <a:schemeClr val="tx1">
                    <a:lumMod val="50000"/>
                    <a:lumOff val="50000"/>
                  </a:schemeClr>
                </a:solidFill>
                <a:latin typeface="Century Gothic" panose="020B0502020202020204" pitchFamily="34" charset="0"/>
                <a:ea typeface="+mj-ea"/>
              </a:rPr>
              <a:t>deathFunction</a:t>
            </a:r>
            <a:r>
              <a:rPr lang="zh-CN" altLang="en-US" sz="1100">
                <a:solidFill>
                  <a:schemeClr val="tx1">
                    <a:lumMod val="50000"/>
                    <a:lumOff val="50000"/>
                  </a:schemeClr>
                </a:solidFill>
                <a:latin typeface="Century Gothic" panose="020B0502020202020204" pitchFamily="34" charset="0"/>
                <a:ea typeface="+mj-ea"/>
              </a:rPr>
              <a:t>，通过</a:t>
            </a:r>
            <a:r>
              <a:rPr lang="en-US" altLang="zh-CN" sz="1100">
                <a:solidFill>
                  <a:schemeClr val="tx1">
                    <a:lumMod val="50000"/>
                    <a:lumOff val="50000"/>
                  </a:schemeClr>
                </a:solidFill>
                <a:latin typeface="Century Gothic" panose="020B0502020202020204" pitchFamily="34" charset="0"/>
                <a:ea typeface="+mj-ea"/>
              </a:rPr>
              <a:t>death</a:t>
            </a:r>
            <a:r>
              <a:rPr lang="zh-CN" altLang="en-US" sz="1100">
                <a:solidFill>
                  <a:schemeClr val="tx1">
                    <a:lumMod val="50000"/>
                    <a:lumOff val="50000"/>
                  </a:schemeClr>
                </a:solidFill>
                <a:latin typeface="Century Gothic" panose="020B0502020202020204" pitchFamily="34" charset="0"/>
                <a:ea typeface="+mj-ea"/>
              </a:rPr>
              <a:t>概率判断感染者是否死亡，更新一系列相关数据</a:t>
            </a:r>
            <a:endParaRPr lang="zh-CN" altLang="en-US" sz="1100" dirty="0">
              <a:solidFill>
                <a:schemeClr val="tx1">
                  <a:lumMod val="50000"/>
                  <a:lumOff val="50000"/>
                </a:schemeClr>
              </a:solidFill>
              <a:latin typeface="Century Gothic" panose="020B0502020202020204" pitchFamily="34" charset="0"/>
              <a:ea typeface="+mj-ea"/>
            </a:endParaRPr>
          </a:p>
        </p:txBody>
      </p:sp>
      <p:sp>
        <p:nvSpPr>
          <p:cNvPr id="14" name="任意多边形: 形状 13"/>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任意多边形: 形状 14"/>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6" name="文本框 15"/>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3.7</a:t>
            </a:r>
            <a:endParaRPr lang="zh-CN" altLang="en-US" sz="4000" dirty="0">
              <a:solidFill>
                <a:schemeClr val="accent1"/>
              </a:solidFill>
              <a:latin typeface="Century Gothic" panose="020B0502020202020204" pitchFamily="34" charset="0"/>
            </a:endParaRPr>
          </a:p>
        </p:txBody>
      </p:sp>
      <p:sp>
        <p:nvSpPr>
          <p:cNvPr id="18" name="文本框 17"/>
          <p:cNvSpPr txBox="1"/>
          <p:nvPr/>
        </p:nvSpPr>
        <p:spPr>
          <a:xfrm>
            <a:off x="1473289" y="371367"/>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后端部分</a:t>
            </a:r>
          </a:p>
        </p:txBody>
      </p:sp>
      <p:sp>
        <p:nvSpPr>
          <p:cNvPr id="9" name="文本框 8">
            <a:extLst>
              <a:ext uri="{FF2B5EF4-FFF2-40B4-BE49-F238E27FC236}">
                <a16:creationId xmlns:a16="http://schemas.microsoft.com/office/drawing/2014/main" id="{5C43E57C-88BC-4662-83F2-4FDCB8860F8C}"/>
              </a:ext>
            </a:extLst>
          </p:cNvPr>
          <p:cNvSpPr txBox="1"/>
          <p:nvPr/>
        </p:nvSpPr>
        <p:spPr>
          <a:xfrm>
            <a:off x="419284" y="3837871"/>
            <a:ext cx="3827595" cy="656270"/>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vii.	</a:t>
            </a:r>
            <a:r>
              <a:rPr lang="zh-CN" altLang="en-US" sz="1100" dirty="0">
                <a:solidFill>
                  <a:schemeClr val="tx1">
                    <a:lumMod val="50000"/>
                    <a:lumOff val="50000"/>
                  </a:schemeClr>
                </a:solidFill>
                <a:latin typeface="Century Gothic" panose="020B0502020202020204" pitchFamily="34" charset="0"/>
                <a:ea typeface="+mj-ea"/>
              </a:rPr>
              <a:t>疫苗接种函数</a:t>
            </a:r>
            <a:r>
              <a:rPr lang="en-US" altLang="zh-CN" sz="1100" dirty="0" err="1">
                <a:solidFill>
                  <a:schemeClr val="tx1">
                    <a:lumMod val="50000"/>
                    <a:lumOff val="50000"/>
                  </a:schemeClr>
                </a:solidFill>
                <a:latin typeface="Century Gothic" panose="020B0502020202020204" pitchFamily="34" charset="0"/>
                <a:ea typeface="+mj-ea"/>
              </a:rPr>
              <a:t>vaccinFunction</a:t>
            </a:r>
            <a:r>
              <a:rPr lang="zh-CN" altLang="en-US" sz="1100" dirty="0">
                <a:solidFill>
                  <a:schemeClr val="tx1">
                    <a:lumMod val="50000"/>
                    <a:lumOff val="50000"/>
                  </a:schemeClr>
                </a:solidFill>
                <a:latin typeface="Century Gothic" panose="020B0502020202020204" pitchFamily="34" charset="0"/>
                <a:ea typeface="+mj-ea"/>
              </a:rPr>
              <a:t>，根据不同的</a:t>
            </a:r>
            <a:r>
              <a:rPr lang="en-US" altLang="zh-CN" sz="1100" dirty="0">
                <a:solidFill>
                  <a:schemeClr val="tx1">
                    <a:lumMod val="50000"/>
                    <a:lumOff val="50000"/>
                  </a:schemeClr>
                </a:solidFill>
                <a:latin typeface="Century Gothic" panose="020B0502020202020204" pitchFamily="34" charset="0"/>
                <a:ea typeface="+mj-ea"/>
              </a:rPr>
              <a:t>vaccine</a:t>
            </a:r>
            <a:r>
              <a:rPr lang="zh-CN" altLang="en-US" sz="1100" dirty="0">
                <a:solidFill>
                  <a:schemeClr val="tx1">
                    <a:lumMod val="50000"/>
                    <a:lumOff val="50000"/>
                  </a:schemeClr>
                </a:solidFill>
                <a:latin typeface="Century Gothic" panose="020B0502020202020204" pitchFamily="34" charset="0"/>
                <a:ea typeface="+mj-ea"/>
              </a:rPr>
              <a:t>比例判断每个个体是否会接种疫苗，每次有新人接种疫苗时才增加</a:t>
            </a:r>
            <a:r>
              <a:rPr lang="en-US" altLang="zh-CN" sz="1100" dirty="0">
                <a:solidFill>
                  <a:schemeClr val="tx1">
                    <a:lumMod val="50000"/>
                    <a:lumOff val="50000"/>
                  </a:schemeClr>
                </a:solidFill>
                <a:latin typeface="Century Gothic" panose="020B0502020202020204" pitchFamily="34" charset="0"/>
                <a:ea typeface="+mj-ea"/>
              </a:rPr>
              <a:t>vaccine</a:t>
            </a:r>
            <a:r>
              <a:rPr lang="zh-CN" altLang="en-US" sz="1100" dirty="0">
                <a:solidFill>
                  <a:schemeClr val="tx1">
                    <a:lumMod val="50000"/>
                    <a:lumOff val="50000"/>
                  </a:schemeClr>
                </a:solidFill>
                <a:latin typeface="Century Gothic" panose="020B0502020202020204" pitchFamily="34" charset="0"/>
                <a:ea typeface="+mj-ea"/>
              </a:rPr>
              <a:t>人数</a:t>
            </a:r>
          </a:p>
        </p:txBody>
      </p:sp>
      <p:pic>
        <p:nvPicPr>
          <p:cNvPr id="16386" name="图片 1">
            <a:extLst>
              <a:ext uri="{FF2B5EF4-FFF2-40B4-BE49-F238E27FC236}">
                <a16:creationId xmlns:a16="http://schemas.microsoft.com/office/drawing/2014/main" id="{D1B484A8-32BF-40B8-A36F-DDC8D309A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7255" y="602175"/>
            <a:ext cx="5688013" cy="191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图片 1">
            <a:extLst>
              <a:ext uri="{FF2B5EF4-FFF2-40B4-BE49-F238E27FC236}">
                <a16:creationId xmlns:a16="http://schemas.microsoft.com/office/drawing/2014/main" id="{22B8A8E2-DE13-4C9D-B17E-F34AC8C77C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703" y="3553108"/>
            <a:ext cx="5688013"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795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9285" y="1558644"/>
            <a:ext cx="3827595" cy="463268"/>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viii.	</a:t>
            </a:r>
            <a:r>
              <a:rPr lang="zh-CN" altLang="en-US" sz="1100" dirty="0">
                <a:solidFill>
                  <a:schemeClr val="tx1">
                    <a:lumMod val="50000"/>
                    <a:lumOff val="50000"/>
                  </a:schemeClr>
                </a:solidFill>
                <a:latin typeface="Century Gothic" panose="020B0502020202020204" pitchFamily="34" charset="0"/>
                <a:ea typeface="+mj-ea"/>
              </a:rPr>
              <a:t>隔离函数</a:t>
            </a:r>
            <a:r>
              <a:rPr lang="en-US" altLang="zh-CN" sz="1100" dirty="0" err="1">
                <a:solidFill>
                  <a:schemeClr val="tx1">
                    <a:lumMod val="50000"/>
                    <a:lumOff val="50000"/>
                  </a:schemeClr>
                </a:solidFill>
                <a:latin typeface="Century Gothic" panose="020B0502020202020204" pitchFamily="34" charset="0"/>
                <a:ea typeface="+mj-ea"/>
              </a:rPr>
              <a:t>isoFun</a:t>
            </a:r>
            <a:r>
              <a:rPr lang="zh-CN" altLang="en-US" sz="1100" dirty="0">
                <a:solidFill>
                  <a:schemeClr val="tx1">
                    <a:lumMod val="50000"/>
                    <a:lumOff val="50000"/>
                  </a:schemeClr>
                </a:solidFill>
                <a:latin typeface="Century Gothic" panose="020B0502020202020204" pitchFamily="34" charset="0"/>
                <a:ea typeface="+mj-ea"/>
              </a:rPr>
              <a:t>，根据不同措施下隔离的概率来判断感染者是否被隔离，同时更新对应的数据</a:t>
            </a:r>
          </a:p>
        </p:txBody>
      </p:sp>
      <p:sp>
        <p:nvSpPr>
          <p:cNvPr id="14" name="任意多边形: 形状 13"/>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任意多边形: 形状 14"/>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6" name="文本框 15"/>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3.8</a:t>
            </a:r>
            <a:endParaRPr lang="zh-CN" altLang="en-US" sz="4000" dirty="0">
              <a:solidFill>
                <a:schemeClr val="accent1"/>
              </a:solidFill>
              <a:latin typeface="Century Gothic" panose="020B0502020202020204" pitchFamily="34" charset="0"/>
            </a:endParaRPr>
          </a:p>
        </p:txBody>
      </p:sp>
      <p:sp>
        <p:nvSpPr>
          <p:cNvPr id="18" name="文本框 17"/>
          <p:cNvSpPr txBox="1"/>
          <p:nvPr/>
        </p:nvSpPr>
        <p:spPr>
          <a:xfrm>
            <a:off x="1473289" y="371367"/>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后端部分</a:t>
            </a:r>
          </a:p>
        </p:txBody>
      </p:sp>
      <p:sp>
        <p:nvSpPr>
          <p:cNvPr id="9" name="文本框 8">
            <a:extLst>
              <a:ext uri="{FF2B5EF4-FFF2-40B4-BE49-F238E27FC236}">
                <a16:creationId xmlns:a16="http://schemas.microsoft.com/office/drawing/2014/main" id="{5C43E57C-88BC-4662-83F2-4FDCB8860F8C}"/>
              </a:ext>
            </a:extLst>
          </p:cNvPr>
          <p:cNvSpPr txBox="1"/>
          <p:nvPr/>
        </p:nvSpPr>
        <p:spPr>
          <a:xfrm>
            <a:off x="419284" y="3837871"/>
            <a:ext cx="3827595" cy="463268"/>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100" dirty="0">
                <a:solidFill>
                  <a:schemeClr val="tx1">
                    <a:lumMod val="50000"/>
                    <a:lumOff val="50000"/>
                  </a:schemeClr>
                </a:solidFill>
                <a:latin typeface="Century Gothic" panose="020B0502020202020204" pitchFamily="34" charset="0"/>
                <a:ea typeface="+mj-ea"/>
              </a:rPr>
              <a:t>ix.	</a:t>
            </a:r>
            <a:r>
              <a:rPr lang="en-US" altLang="zh-CN" sz="1100" dirty="0" err="1">
                <a:solidFill>
                  <a:schemeClr val="tx1">
                    <a:lumMod val="50000"/>
                    <a:lumOff val="50000"/>
                  </a:schemeClr>
                </a:solidFill>
                <a:latin typeface="Century Gothic" panose="020B0502020202020204" pitchFamily="34" charset="0"/>
                <a:ea typeface="+mj-ea"/>
              </a:rPr>
              <a:t>ResponseEnity</a:t>
            </a:r>
            <a:r>
              <a:rPr lang="zh-CN" altLang="en-US" sz="1100" dirty="0">
                <a:solidFill>
                  <a:schemeClr val="tx1">
                    <a:lumMod val="50000"/>
                    <a:lumOff val="50000"/>
                  </a:schemeClr>
                </a:solidFill>
                <a:latin typeface="Century Gothic" panose="020B0502020202020204" pitchFamily="34" charset="0"/>
                <a:ea typeface="+mj-ea"/>
              </a:rPr>
              <a:t>函数实现对</a:t>
            </a:r>
            <a:r>
              <a:rPr lang="en-US" altLang="zh-CN" sz="1100" dirty="0">
                <a:solidFill>
                  <a:schemeClr val="tx1">
                    <a:lumMod val="50000"/>
                    <a:lumOff val="50000"/>
                  </a:schemeClr>
                </a:solidFill>
                <a:latin typeface="Century Gothic" panose="020B0502020202020204" pitchFamily="34" charset="0"/>
                <a:ea typeface="+mj-ea"/>
              </a:rPr>
              <a:t>GET</a:t>
            </a:r>
            <a:r>
              <a:rPr lang="zh-CN" altLang="en-US" sz="1100" dirty="0">
                <a:solidFill>
                  <a:schemeClr val="tx1">
                    <a:lumMod val="50000"/>
                    <a:lumOff val="50000"/>
                  </a:schemeClr>
                </a:solidFill>
                <a:latin typeface="Century Gothic" panose="020B0502020202020204" pitchFamily="34" charset="0"/>
                <a:ea typeface="+mj-ea"/>
              </a:rPr>
              <a:t>请求的处理，进行一系列状态机的实现和数据更新，然后将结果返回</a:t>
            </a:r>
          </a:p>
        </p:txBody>
      </p:sp>
      <p:pic>
        <p:nvPicPr>
          <p:cNvPr id="17410" name="图片 1">
            <a:extLst>
              <a:ext uri="{FF2B5EF4-FFF2-40B4-BE49-F238E27FC236}">
                <a16:creationId xmlns:a16="http://schemas.microsoft.com/office/drawing/2014/main" id="{098644BB-099C-4BE7-8D5D-3D583BEB04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06174"/>
            <a:ext cx="5688013"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图片 1">
            <a:extLst>
              <a:ext uri="{FF2B5EF4-FFF2-40B4-BE49-F238E27FC236}">
                <a16:creationId xmlns:a16="http://schemas.microsoft.com/office/drawing/2014/main" id="{A687656B-23A9-4B2A-9FB0-91D2BEF513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43805"/>
            <a:ext cx="5688013"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91373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2870200" y="139785"/>
            <a:ext cx="6451600" cy="64516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3"/>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图文框 1"/>
          <p:cNvSpPr/>
          <p:nvPr/>
        </p:nvSpPr>
        <p:spPr>
          <a:xfrm>
            <a:off x="4747911" y="1259013"/>
            <a:ext cx="2696178" cy="3909888"/>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p:cNvSpPr txBox="1"/>
          <p:nvPr/>
        </p:nvSpPr>
        <p:spPr>
          <a:xfrm>
            <a:off x="4864100" y="3414917"/>
            <a:ext cx="2463800" cy="1569660"/>
          </a:xfrm>
          <a:prstGeom prst="rect">
            <a:avLst/>
          </a:prstGeom>
          <a:noFill/>
        </p:spPr>
        <p:txBody>
          <a:bodyPr wrap="square" rtlCol="0">
            <a:spAutoFit/>
            <a:scene3d>
              <a:camera prst="orthographicFront"/>
              <a:lightRig rig="threePt" dir="t"/>
            </a:scene3d>
            <a:sp3d contourW="12700"/>
          </a:bodyPr>
          <a:lstStyle/>
          <a:p>
            <a:pPr algn="ctr"/>
            <a:r>
              <a:rPr lang="zh-CN" altLang="en-US" sz="4800" b="1" dirty="0">
                <a:solidFill>
                  <a:schemeClr val="tx1">
                    <a:lumMod val="75000"/>
                    <a:lumOff val="25000"/>
                  </a:schemeClr>
                </a:solidFill>
              </a:rPr>
              <a:t>结果</a:t>
            </a:r>
            <a:endParaRPr lang="en-US" altLang="zh-CN" sz="4800" b="1" dirty="0">
              <a:solidFill>
                <a:schemeClr val="tx1">
                  <a:lumMod val="75000"/>
                  <a:lumOff val="25000"/>
                </a:schemeClr>
              </a:solidFill>
            </a:endParaRPr>
          </a:p>
          <a:p>
            <a:pPr algn="ctr"/>
            <a:r>
              <a:rPr lang="zh-CN" altLang="en-US" sz="4800" b="1" dirty="0">
                <a:solidFill>
                  <a:schemeClr val="tx1">
                    <a:lumMod val="75000"/>
                    <a:lumOff val="25000"/>
                  </a:schemeClr>
                </a:solidFill>
              </a:rPr>
              <a:t>分析</a:t>
            </a:r>
            <a:endParaRPr lang="en-US" altLang="zh-CN" sz="4800" b="1" dirty="0">
              <a:solidFill>
                <a:schemeClr val="tx1">
                  <a:lumMod val="75000"/>
                  <a:lumOff val="25000"/>
                </a:schemeClr>
              </a:solidFill>
            </a:endParaRPr>
          </a:p>
        </p:txBody>
      </p:sp>
      <p:sp>
        <p:nvSpPr>
          <p:cNvPr id="6" name="文本框 5"/>
          <p:cNvSpPr txBox="1"/>
          <p:nvPr/>
        </p:nvSpPr>
        <p:spPr>
          <a:xfrm>
            <a:off x="4864100" y="1482574"/>
            <a:ext cx="2463800" cy="1569660"/>
          </a:xfrm>
          <a:prstGeom prst="rect">
            <a:avLst/>
          </a:prstGeom>
          <a:noFill/>
        </p:spPr>
        <p:txBody>
          <a:bodyPr wrap="square" rtlCol="0">
            <a:spAutoFit/>
            <a:scene3d>
              <a:camera prst="orthographicFront"/>
              <a:lightRig rig="threePt" dir="t"/>
            </a:scene3d>
            <a:sp3d contourW="12700"/>
          </a:bodyPr>
          <a:lstStyle/>
          <a:p>
            <a:pPr algn="ctr"/>
            <a:r>
              <a:rPr lang="en-US" altLang="zh-CN" sz="9600" dirty="0">
                <a:solidFill>
                  <a:schemeClr val="bg1"/>
                </a:solidFill>
                <a:latin typeface="Century Gothic" panose="020B0502020202020204" pitchFamily="34" charset="0"/>
              </a:rPr>
              <a:t>04</a:t>
            </a:r>
            <a:endParaRPr lang="zh-CN" altLang="en-US" sz="9600" dirty="0">
              <a:solidFill>
                <a:schemeClr val="bg1"/>
              </a:solidFill>
              <a:latin typeface="Century Gothic" panose="020B0502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6" presetClass="entr" presetSubtype="26"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Horizontal)">
                                      <p:cBhvr>
                                        <p:cTn id="20" dur="500"/>
                                        <p:tgtEl>
                                          <p:spTgt spid="2"/>
                                        </p:tgtEl>
                                      </p:cBhvr>
                                    </p:animEffec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animBg="1"/>
      <p:bldP spid="2" grpId="0" animBg="1"/>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9285" y="1558644"/>
            <a:ext cx="3827595" cy="1990545"/>
          </a:xfrm>
          <a:prstGeom prst="rect">
            <a:avLst/>
          </a:prstGeom>
          <a:noFill/>
        </p:spPr>
        <p:txBody>
          <a:bodyPr wrap="square" rtlCol="0">
            <a:spAutoFit/>
            <a:scene3d>
              <a:camera prst="orthographicFront"/>
              <a:lightRig rig="threePt" dir="t"/>
            </a:scene3d>
            <a:sp3d contourW="12700"/>
          </a:bodyPr>
          <a:lstStyle/>
          <a:p>
            <a:pPr lvl="0" algn="just">
              <a:lnSpc>
                <a:spcPts val="2500"/>
              </a:lnSpc>
            </a:pPr>
            <a:r>
              <a:rPr lang="zh-CN" altLang="zh-CN" sz="1800" kern="100" dirty="0">
                <a:effectLst/>
                <a:latin typeface="Times New Roman" panose="02020603050405020304" pitchFamily="18" charset="0"/>
                <a:ea typeface="仿宋_GB2312"/>
              </a:rPr>
              <a:t>疫情刚开始时，四种措施都出现感染人数线性上升的趋势，此时措施之间感染人数、死亡人数差别并不大，且这个时候，措施四和措施三加大疫苗接种力度并且对患病人员进行了隔离限制了他们的行动</a:t>
            </a:r>
            <a:endParaRPr lang="zh-CN" altLang="zh-CN" sz="1800" kern="100" dirty="0">
              <a:effectLst/>
              <a:latin typeface="Times New Roman" panose="02020603050405020304" pitchFamily="18" charset="0"/>
              <a:ea typeface="宋体" panose="02010600030101010101" pitchFamily="2" charset="-122"/>
            </a:endParaRPr>
          </a:p>
        </p:txBody>
      </p:sp>
      <p:sp>
        <p:nvSpPr>
          <p:cNvPr id="14" name="任意多边形: 形状 13"/>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任意多边形: 形状 14"/>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6" name="文本框 15"/>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4.1</a:t>
            </a:r>
            <a:endParaRPr lang="zh-CN" altLang="en-US" sz="4000" dirty="0">
              <a:solidFill>
                <a:schemeClr val="accent1"/>
              </a:solidFill>
              <a:latin typeface="Century Gothic" panose="020B0502020202020204" pitchFamily="34" charset="0"/>
            </a:endParaRPr>
          </a:p>
        </p:txBody>
      </p:sp>
      <p:sp>
        <p:nvSpPr>
          <p:cNvPr id="18" name="文本框 17"/>
          <p:cNvSpPr txBox="1"/>
          <p:nvPr/>
        </p:nvSpPr>
        <p:spPr>
          <a:xfrm>
            <a:off x="1473289" y="371367"/>
            <a:ext cx="2646878"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疫情刚开始时</a:t>
            </a:r>
          </a:p>
        </p:txBody>
      </p:sp>
      <p:pic>
        <p:nvPicPr>
          <p:cNvPr id="18434" name="图片 1">
            <a:extLst>
              <a:ext uri="{FF2B5EF4-FFF2-40B4-BE49-F238E27FC236}">
                <a16:creationId xmlns:a16="http://schemas.microsoft.com/office/drawing/2014/main" id="{8F242079-B784-49F8-8BE0-4A041E9DED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6375" y="489883"/>
            <a:ext cx="5688013" cy="33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30244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9285" y="1558644"/>
            <a:ext cx="3827595" cy="2631746"/>
          </a:xfrm>
          <a:prstGeom prst="rect">
            <a:avLst/>
          </a:prstGeom>
          <a:noFill/>
        </p:spPr>
        <p:txBody>
          <a:bodyPr wrap="square" rtlCol="0">
            <a:spAutoFit/>
            <a:scene3d>
              <a:camera prst="orthographicFront"/>
              <a:lightRig rig="threePt" dir="t"/>
            </a:scene3d>
            <a:sp3d contourW="12700"/>
          </a:bodyPr>
          <a:lstStyle/>
          <a:p>
            <a:pPr lvl="0" algn="just">
              <a:lnSpc>
                <a:spcPts val="2500"/>
              </a:lnSpc>
            </a:pPr>
            <a:r>
              <a:rPr lang="zh-CN" altLang="en-US" sz="1800" kern="100" dirty="0">
                <a:effectLst/>
                <a:latin typeface="Times New Roman" panose="02020603050405020304" pitchFamily="18" charset="0"/>
                <a:ea typeface="仿宋_GB2312"/>
              </a:rPr>
              <a:t>疫</a:t>
            </a:r>
            <a:r>
              <a:rPr lang="zh-CN" altLang="zh-CN" sz="1800" kern="100" dirty="0">
                <a:effectLst/>
                <a:latin typeface="Times New Roman" panose="02020603050405020304" pitchFamily="18" charset="0"/>
                <a:ea typeface="仿宋_GB2312"/>
              </a:rPr>
              <a:t>情开始一段时间后，由于措施四的严格管控和大量接种疫苗，措施四的患病人数明显小于其他措施，措施三也因为适度的管控患病人数也小于措施一和措施二，此时措施二因为接种的量不是很多且和措施一一样不加以管控患病人员，导致感染的人数增加</a:t>
            </a:r>
            <a:endParaRPr lang="zh-CN" altLang="zh-CN" sz="1800" kern="100" dirty="0">
              <a:effectLst/>
              <a:latin typeface="Times New Roman" panose="02020603050405020304" pitchFamily="18" charset="0"/>
              <a:ea typeface="宋体" panose="02010600030101010101" pitchFamily="2" charset="-122"/>
            </a:endParaRPr>
          </a:p>
        </p:txBody>
      </p:sp>
      <p:sp>
        <p:nvSpPr>
          <p:cNvPr id="14" name="任意多边形: 形状 13"/>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任意多边形: 形状 14"/>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6" name="文本框 15"/>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4.2</a:t>
            </a:r>
            <a:endParaRPr lang="zh-CN" altLang="en-US" sz="4000" dirty="0">
              <a:solidFill>
                <a:schemeClr val="accent1"/>
              </a:solidFill>
              <a:latin typeface="Century Gothic" panose="020B0502020202020204" pitchFamily="34" charset="0"/>
            </a:endParaRPr>
          </a:p>
        </p:txBody>
      </p:sp>
      <p:sp>
        <p:nvSpPr>
          <p:cNvPr id="18" name="文本框 17"/>
          <p:cNvSpPr txBox="1"/>
          <p:nvPr/>
        </p:nvSpPr>
        <p:spPr>
          <a:xfrm>
            <a:off x="1473289" y="371367"/>
            <a:ext cx="2236510"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一段时间后</a:t>
            </a:r>
          </a:p>
        </p:txBody>
      </p:sp>
      <p:pic>
        <p:nvPicPr>
          <p:cNvPr id="19458" name="图片 1">
            <a:extLst>
              <a:ext uri="{FF2B5EF4-FFF2-40B4-BE49-F238E27FC236}">
                <a16:creationId xmlns:a16="http://schemas.microsoft.com/office/drawing/2014/main" id="{3ECBE3F0-8332-4E29-B680-1B9DA6963C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2482" y="489883"/>
            <a:ext cx="5688013" cy="33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60259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9285" y="1558644"/>
            <a:ext cx="3827595" cy="2631746"/>
          </a:xfrm>
          <a:prstGeom prst="rect">
            <a:avLst/>
          </a:prstGeom>
          <a:noFill/>
        </p:spPr>
        <p:txBody>
          <a:bodyPr wrap="square" rtlCol="0">
            <a:spAutoFit/>
            <a:scene3d>
              <a:camera prst="orthographicFront"/>
              <a:lightRig rig="threePt" dir="t"/>
            </a:scene3d>
            <a:sp3d contourW="12700"/>
          </a:bodyPr>
          <a:lstStyle/>
          <a:p>
            <a:pPr lvl="0" algn="just">
              <a:lnSpc>
                <a:spcPts val="2500"/>
              </a:lnSpc>
            </a:pPr>
            <a:r>
              <a:rPr lang="zh-CN" altLang="en-US" sz="1800" kern="100" dirty="0">
                <a:effectLst/>
                <a:latin typeface="Times New Roman" panose="02020603050405020304" pitchFamily="18" charset="0"/>
                <a:ea typeface="仿宋_GB2312"/>
              </a:rPr>
              <a:t>因</a:t>
            </a:r>
            <a:r>
              <a:rPr lang="zh-CN" altLang="zh-CN" sz="1800" kern="100" dirty="0">
                <a:effectLst/>
                <a:latin typeface="Times New Roman" panose="02020603050405020304" pitchFamily="18" charset="0"/>
                <a:ea typeface="仿宋_GB2312"/>
              </a:rPr>
              <a:t>为疫苗的大量接种，各种措施的下患病人数都或多或少有一定的减少，减少最明显的是加以管控和推广接种疫苗的措施三和四，因为有一定的推广接种疫苗，措施二的患病人数也在不断减少，而几乎不推广接种疫苗和管控病人的措施一病例几乎没有明显减少</a:t>
            </a:r>
            <a:endParaRPr lang="zh-CN" altLang="zh-CN" sz="1800" kern="100" dirty="0">
              <a:effectLst/>
              <a:latin typeface="Times New Roman" panose="02020603050405020304" pitchFamily="18" charset="0"/>
              <a:ea typeface="宋体" panose="02010600030101010101" pitchFamily="2" charset="-122"/>
            </a:endParaRPr>
          </a:p>
        </p:txBody>
      </p:sp>
      <p:sp>
        <p:nvSpPr>
          <p:cNvPr id="14" name="任意多边形: 形状 13"/>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任意多边形: 形状 14"/>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6" name="文本框 15"/>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4.3</a:t>
            </a:r>
            <a:endParaRPr lang="zh-CN" altLang="en-US" sz="4000" dirty="0">
              <a:solidFill>
                <a:schemeClr val="accent1"/>
              </a:solidFill>
              <a:latin typeface="Century Gothic" panose="020B0502020202020204" pitchFamily="34" charset="0"/>
            </a:endParaRPr>
          </a:p>
        </p:txBody>
      </p:sp>
      <p:sp>
        <p:nvSpPr>
          <p:cNvPr id="18" name="文本框 17"/>
          <p:cNvSpPr txBox="1"/>
          <p:nvPr/>
        </p:nvSpPr>
        <p:spPr>
          <a:xfrm>
            <a:off x="1473289" y="366875"/>
            <a:ext cx="1415772"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前中期</a:t>
            </a:r>
          </a:p>
        </p:txBody>
      </p:sp>
      <p:pic>
        <p:nvPicPr>
          <p:cNvPr id="20482" name="图片 1">
            <a:extLst>
              <a:ext uri="{FF2B5EF4-FFF2-40B4-BE49-F238E27FC236}">
                <a16:creationId xmlns:a16="http://schemas.microsoft.com/office/drawing/2014/main" id="{F4BF7732-C7E7-4572-A04B-EEDD81088B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7975" y="489883"/>
            <a:ext cx="5688013" cy="33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20072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2870200" y="139785"/>
            <a:ext cx="6451600" cy="64516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3"/>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图文框 1"/>
          <p:cNvSpPr/>
          <p:nvPr/>
        </p:nvSpPr>
        <p:spPr>
          <a:xfrm>
            <a:off x="4747911" y="1259013"/>
            <a:ext cx="2696178" cy="3909888"/>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p:cNvSpPr txBox="1"/>
          <p:nvPr/>
        </p:nvSpPr>
        <p:spPr>
          <a:xfrm>
            <a:off x="4864100" y="3419299"/>
            <a:ext cx="2463800" cy="1569660"/>
          </a:xfrm>
          <a:prstGeom prst="rect">
            <a:avLst/>
          </a:prstGeom>
          <a:noFill/>
        </p:spPr>
        <p:txBody>
          <a:bodyPr wrap="square" rtlCol="0">
            <a:spAutoFit/>
            <a:scene3d>
              <a:camera prst="orthographicFront"/>
              <a:lightRig rig="threePt" dir="t"/>
            </a:scene3d>
            <a:sp3d contourW="12700"/>
          </a:bodyPr>
          <a:lstStyle/>
          <a:p>
            <a:pPr algn="ctr"/>
            <a:r>
              <a:rPr lang="zh-CN" altLang="en-US" sz="4800" b="1" dirty="0">
                <a:solidFill>
                  <a:schemeClr val="tx1">
                    <a:lumMod val="75000"/>
                    <a:lumOff val="25000"/>
                  </a:schemeClr>
                </a:solidFill>
              </a:rPr>
              <a:t>选题</a:t>
            </a:r>
            <a:endParaRPr lang="en-US" altLang="zh-CN" sz="4800" b="1" dirty="0">
              <a:solidFill>
                <a:schemeClr val="tx1">
                  <a:lumMod val="75000"/>
                  <a:lumOff val="25000"/>
                </a:schemeClr>
              </a:solidFill>
            </a:endParaRPr>
          </a:p>
          <a:p>
            <a:pPr algn="ctr"/>
            <a:r>
              <a:rPr lang="zh-CN" altLang="en-US" sz="4800" b="1" dirty="0">
                <a:solidFill>
                  <a:schemeClr val="tx1">
                    <a:lumMod val="75000"/>
                    <a:lumOff val="25000"/>
                  </a:schemeClr>
                </a:solidFill>
              </a:rPr>
              <a:t>背景</a:t>
            </a:r>
            <a:endParaRPr lang="en-US" altLang="zh-CN" sz="4800" b="1" dirty="0">
              <a:solidFill>
                <a:schemeClr val="tx1">
                  <a:lumMod val="75000"/>
                  <a:lumOff val="25000"/>
                </a:schemeClr>
              </a:solidFill>
            </a:endParaRPr>
          </a:p>
        </p:txBody>
      </p:sp>
      <p:sp>
        <p:nvSpPr>
          <p:cNvPr id="6" name="文本框 5"/>
          <p:cNvSpPr txBox="1"/>
          <p:nvPr/>
        </p:nvSpPr>
        <p:spPr>
          <a:xfrm>
            <a:off x="4864100" y="1482574"/>
            <a:ext cx="2463800" cy="1569660"/>
          </a:xfrm>
          <a:prstGeom prst="rect">
            <a:avLst/>
          </a:prstGeom>
          <a:noFill/>
        </p:spPr>
        <p:txBody>
          <a:bodyPr wrap="square" rtlCol="0">
            <a:spAutoFit/>
            <a:scene3d>
              <a:camera prst="orthographicFront"/>
              <a:lightRig rig="threePt" dir="t"/>
            </a:scene3d>
            <a:sp3d contourW="12700"/>
          </a:bodyPr>
          <a:lstStyle/>
          <a:p>
            <a:pPr algn="ctr"/>
            <a:r>
              <a:rPr lang="en-US" altLang="zh-CN" sz="9600" dirty="0">
                <a:solidFill>
                  <a:schemeClr val="bg1"/>
                </a:solidFill>
                <a:latin typeface="Century Gothic" panose="020B0502020202020204" pitchFamily="34" charset="0"/>
              </a:rPr>
              <a:t>01</a:t>
            </a:r>
            <a:endParaRPr lang="zh-CN" altLang="en-US" sz="9600" dirty="0">
              <a:solidFill>
                <a:schemeClr val="bg1"/>
              </a:solidFill>
              <a:latin typeface="Century Gothic" panose="020B0502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6" presetClass="entr" presetSubtype="26"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Horizontal)">
                                      <p:cBhvr>
                                        <p:cTn id="20" dur="500"/>
                                        <p:tgtEl>
                                          <p:spTgt spid="2"/>
                                        </p:tgtEl>
                                      </p:cBhvr>
                                    </p:animEffec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animBg="1"/>
      <p:bldP spid="2" grpId="0" animBg="1"/>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9285" y="1558644"/>
            <a:ext cx="3827595" cy="1669944"/>
          </a:xfrm>
          <a:prstGeom prst="rect">
            <a:avLst/>
          </a:prstGeom>
          <a:noFill/>
        </p:spPr>
        <p:txBody>
          <a:bodyPr wrap="square" rtlCol="0">
            <a:spAutoFit/>
            <a:scene3d>
              <a:camera prst="orthographicFront"/>
              <a:lightRig rig="threePt" dir="t"/>
            </a:scene3d>
            <a:sp3d contourW="12700"/>
          </a:bodyPr>
          <a:lstStyle/>
          <a:p>
            <a:pPr lvl="0" algn="just">
              <a:lnSpc>
                <a:spcPts val="2500"/>
              </a:lnSpc>
            </a:pPr>
            <a:r>
              <a:rPr lang="zh-CN" altLang="zh-CN" sz="1800" kern="100" dirty="0">
                <a:effectLst/>
                <a:latin typeface="Times New Roman" panose="02020603050405020304" pitchFamily="18" charset="0"/>
                <a:ea typeface="仿宋_GB2312"/>
              </a:rPr>
              <a:t>此时各个措施接种疫苗的人数已经很多，但是接种的针数不一样，导致接种少的措施一患病人数仍然很高，而其他措施由于接种了多个疫苗患病人数明显降低</a:t>
            </a:r>
            <a:endParaRPr lang="zh-CN" altLang="zh-CN" sz="1800" kern="100" dirty="0">
              <a:effectLst/>
              <a:latin typeface="Times New Roman" panose="02020603050405020304" pitchFamily="18" charset="0"/>
              <a:ea typeface="宋体" panose="02010600030101010101" pitchFamily="2" charset="-122"/>
            </a:endParaRPr>
          </a:p>
        </p:txBody>
      </p:sp>
      <p:sp>
        <p:nvSpPr>
          <p:cNvPr id="14" name="任意多边形: 形状 13"/>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任意多边形: 形状 14"/>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6" name="文本框 15"/>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4.4</a:t>
            </a:r>
            <a:endParaRPr lang="zh-CN" altLang="en-US" sz="4000" dirty="0">
              <a:solidFill>
                <a:schemeClr val="accent1"/>
              </a:solidFill>
              <a:latin typeface="Century Gothic" panose="020B0502020202020204" pitchFamily="34" charset="0"/>
            </a:endParaRPr>
          </a:p>
        </p:txBody>
      </p:sp>
      <p:sp>
        <p:nvSpPr>
          <p:cNvPr id="18" name="文本框 17"/>
          <p:cNvSpPr txBox="1"/>
          <p:nvPr/>
        </p:nvSpPr>
        <p:spPr>
          <a:xfrm>
            <a:off x="1473289" y="366875"/>
            <a:ext cx="1005403"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中期</a:t>
            </a:r>
          </a:p>
        </p:txBody>
      </p:sp>
      <p:pic>
        <p:nvPicPr>
          <p:cNvPr id="21506" name="图片 1">
            <a:extLst>
              <a:ext uri="{FF2B5EF4-FFF2-40B4-BE49-F238E27FC236}">
                <a16:creationId xmlns:a16="http://schemas.microsoft.com/office/drawing/2014/main" id="{D30C4441-E5A8-42C2-8311-4ABA1DD03D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5975" y="258948"/>
            <a:ext cx="5688013"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65619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9285" y="1558644"/>
            <a:ext cx="3827595" cy="2311146"/>
          </a:xfrm>
          <a:prstGeom prst="rect">
            <a:avLst/>
          </a:prstGeom>
          <a:noFill/>
        </p:spPr>
        <p:txBody>
          <a:bodyPr wrap="square" rtlCol="0">
            <a:spAutoFit/>
            <a:scene3d>
              <a:camera prst="orthographicFront"/>
              <a:lightRig rig="threePt" dir="t"/>
            </a:scene3d>
            <a:sp3d contourW="12700"/>
          </a:bodyPr>
          <a:lstStyle/>
          <a:p>
            <a:pPr lvl="0" algn="just">
              <a:lnSpc>
                <a:spcPts val="2500"/>
              </a:lnSpc>
            </a:pPr>
            <a:r>
              <a:rPr lang="zh-CN" altLang="zh-CN" sz="1800" kern="100" dirty="0">
                <a:effectLst/>
                <a:latin typeface="Times New Roman" panose="02020603050405020304" pitchFamily="18" charset="0"/>
                <a:ea typeface="仿宋_GB2312"/>
              </a:rPr>
              <a:t>由于措施三和措施四大力推广疫苗接种和管理患病者的流动，患病人数基本趋于稳定，而措施二虽然也推广了疫苗的接种，但是没有对患病者进行管控，导致出现疫情的小部分回弹，因为疫苗接种量比较大，所以回弹的幅度不是很大</a:t>
            </a:r>
            <a:r>
              <a:rPr lang="en-US" altLang="zh-CN" sz="1800" kern="100" dirty="0">
                <a:effectLst/>
                <a:latin typeface="Times New Roman" panose="02020603050405020304" pitchFamily="18" charset="0"/>
                <a:ea typeface="仿宋_GB2312"/>
              </a:rPr>
              <a:t>	</a:t>
            </a:r>
            <a:endParaRPr lang="zh-CN" altLang="zh-CN" sz="1800" kern="100" dirty="0">
              <a:effectLst/>
              <a:latin typeface="Times New Roman" panose="02020603050405020304" pitchFamily="18" charset="0"/>
              <a:ea typeface="宋体" panose="02010600030101010101" pitchFamily="2" charset="-122"/>
            </a:endParaRPr>
          </a:p>
        </p:txBody>
      </p:sp>
      <p:sp>
        <p:nvSpPr>
          <p:cNvPr id="14" name="任意多边形: 形状 13"/>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任意多边形: 形状 14"/>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6" name="文本框 15"/>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4.5</a:t>
            </a:r>
            <a:endParaRPr lang="zh-CN" altLang="en-US" sz="4000" dirty="0">
              <a:solidFill>
                <a:schemeClr val="accent1"/>
              </a:solidFill>
              <a:latin typeface="Century Gothic" panose="020B0502020202020204" pitchFamily="34" charset="0"/>
            </a:endParaRPr>
          </a:p>
        </p:txBody>
      </p:sp>
      <p:sp>
        <p:nvSpPr>
          <p:cNvPr id="18" name="文本框 17"/>
          <p:cNvSpPr txBox="1"/>
          <p:nvPr/>
        </p:nvSpPr>
        <p:spPr>
          <a:xfrm>
            <a:off x="1473289" y="366875"/>
            <a:ext cx="1415772"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中后期</a:t>
            </a:r>
          </a:p>
        </p:txBody>
      </p:sp>
      <p:pic>
        <p:nvPicPr>
          <p:cNvPr id="22530" name="图片 1">
            <a:extLst>
              <a:ext uri="{FF2B5EF4-FFF2-40B4-BE49-F238E27FC236}">
                <a16:creationId xmlns:a16="http://schemas.microsoft.com/office/drawing/2014/main" id="{89130260-AC21-4561-A31A-74D75D7231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1495" y="366875"/>
            <a:ext cx="5688013" cy="33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66011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9285" y="1558644"/>
            <a:ext cx="3827595" cy="2311146"/>
          </a:xfrm>
          <a:prstGeom prst="rect">
            <a:avLst/>
          </a:prstGeom>
          <a:noFill/>
        </p:spPr>
        <p:txBody>
          <a:bodyPr wrap="square" rtlCol="0">
            <a:spAutoFit/>
            <a:scene3d>
              <a:camera prst="orthographicFront"/>
              <a:lightRig rig="threePt" dir="t"/>
            </a:scene3d>
            <a:sp3d contourW="12700"/>
          </a:bodyPr>
          <a:lstStyle/>
          <a:p>
            <a:pPr lvl="0" algn="just">
              <a:lnSpc>
                <a:spcPts val="2500"/>
              </a:lnSpc>
            </a:pPr>
            <a:r>
              <a:rPr lang="zh-CN" altLang="zh-CN" sz="1800" kern="100" dirty="0">
                <a:effectLst/>
                <a:latin typeface="Times New Roman" panose="02020603050405020304" pitchFamily="18" charset="0"/>
                <a:ea typeface="仿宋_GB2312"/>
              </a:rPr>
              <a:t>因为各个措施接种疫苗的针数和人数都很多，有效抑制了病毒的扩散，患病人数都呈现下降的趋势，全国的疫情也每那么紧张，但由于措施一的不管控和疫苗接种量少，导致其传染的概率仍比较大，导致人数下降的速率仍很缓慢</a:t>
            </a:r>
            <a:endParaRPr lang="zh-CN" altLang="zh-CN" sz="1800" kern="100" dirty="0">
              <a:effectLst/>
              <a:latin typeface="Times New Roman" panose="02020603050405020304" pitchFamily="18" charset="0"/>
              <a:ea typeface="宋体" panose="02010600030101010101" pitchFamily="2" charset="-122"/>
            </a:endParaRPr>
          </a:p>
        </p:txBody>
      </p:sp>
      <p:sp>
        <p:nvSpPr>
          <p:cNvPr id="14" name="任意多边形: 形状 13"/>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任意多边形: 形状 14"/>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6" name="文本框 15"/>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4.6</a:t>
            </a:r>
            <a:endParaRPr lang="zh-CN" altLang="en-US" sz="4000" dirty="0">
              <a:solidFill>
                <a:schemeClr val="accent1"/>
              </a:solidFill>
              <a:latin typeface="Century Gothic" panose="020B0502020202020204" pitchFamily="34" charset="0"/>
            </a:endParaRPr>
          </a:p>
        </p:txBody>
      </p:sp>
      <p:sp>
        <p:nvSpPr>
          <p:cNvPr id="18" name="文本框 17"/>
          <p:cNvSpPr txBox="1"/>
          <p:nvPr/>
        </p:nvSpPr>
        <p:spPr>
          <a:xfrm>
            <a:off x="1473289" y="366875"/>
            <a:ext cx="1005403"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后期</a:t>
            </a:r>
          </a:p>
        </p:txBody>
      </p:sp>
      <p:pic>
        <p:nvPicPr>
          <p:cNvPr id="23554" name="图片 1">
            <a:extLst>
              <a:ext uri="{FF2B5EF4-FFF2-40B4-BE49-F238E27FC236}">
                <a16:creationId xmlns:a16="http://schemas.microsoft.com/office/drawing/2014/main" id="{B35B34AE-2653-4DD5-B2B7-7AC4FEE7A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366875"/>
            <a:ext cx="5689600" cy="33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70793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4713" y="1312178"/>
            <a:ext cx="5221287" cy="4825004"/>
          </a:xfrm>
          <a:prstGeom prst="rect">
            <a:avLst/>
          </a:prstGeom>
          <a:blipFill>
            <a:blip r:embed="rId3"/>
            <a:srcRect/>
            <a:stretch>
              <a:fillRect l="-34778" r="-346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圆角矩形 4"/>
          <p:cNvSpPr/>
          <p:nvPr/>
        </p:nvSpPr>
        <p:spPr>
          <a:xfrm>
            <a:off x="6675452"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5"/>
          <p:cNvSpPr/>
          <p:nvPr/>
        </p:nvSpPr>
        <p:spPr>
          <a:xfrm>
            <a:off x="6851550" y="5185919"/>
            <a:ext cx="413078" cy="405023"/>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8" name="圆角矩形 7"/>
          <p:cNvSpPr/>
          <p:nvPr/>
        </p:nvSpPr>
        <p:spPr>
          <a:xfrm>
            <a:off x="7881838"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8"/>
          <p:cNvSpPr/>
          <p:nvPr/>
        </p:nvSpPr>
        <p:spPr>
          <a:xfrm>
            <a:off x="8057936" y="5198007"/>
            <a:ext cx="413078" cy="380847"/>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圆角矩形 10"/>
          <p:cNvSpPr/>
          <p:nvPr/>
        </p:nvSpPr>
        <p:spPr>
          <a:xfrm>
            <a:off x="9088223"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1"/>
          <p:cNvSpPr/>
          <p:nvPr/>
        </p:nvSpPr>
        <p:spPr>
          <a:xfrm>
            <a:off x="9264321" y="5182180"/>
            <a:ext cx="413078" cy="412502"/>
          </a:xfrm>
          <a:custGeom>
            <a:avLst/>
            <a:gdLst>
              <a:gd name="connsiteX0" fmla="*/ 145802 w 608415"/>
              <a:gd name="connsiteY0" fmla="*/ 316204 h 607568"/>
              <a:gd name="connsiteX1" fmla="*/ 335878 w 608415"/>
              <a:gd name="connsiteY1" fmla="*/ 316204 h 607568"/>
              <a:gd name="connsiteX2" fmla="*/ 355085 w 608415"/>
              <a:gd name="connsiteY2" fmla="*/ 335363 h 607568"/>
              <a:gd name="connsiteX3" fmla="*/ 335878 w 608415"/>
              <a:gd name="connsiteY3" fmla="*/ 354521 h 607568"/>
              <a:gd name="connsiteX4" fmla="*/ 145802 w 608415"/>
              <a:gd name="connsiteY4" fmla="*/ 354521 h 607568"/>
              <a:gd name="connsiteX5" fmla="*/ 126594 w 608415"/>
              <a:gd name="connsiteY5" fmla="*/ 335363 h 607568"/>
              <a:gd name="connsiteX6" fmla="*/ 145802 w 608415"/>
              <a:gd name="connsiteY6" fmla="*/ 316204 h 607568"/>
              <a:gd name="connsiteX7" fmla="*/ 145799 w 608415"/>
              <a:gd name="connsiteY7" fmla="*/ 252977 h 607568"/>
              <a:gd name="connsiteX8" fmla="*/ 430791 w 608415"/>
              <a:gd name="connsiteY8" fmla="*/ 252977 h 607568"/>
              <a:gd name="connsiteX9" fmla="*/ 449995 w 608415"/>
              <a:gd name="connsiteY9" fmla="*/ 272171 h 607568"/>
              <a:gd name="connsiteX10" fmla="*/ 430791 w 608415"/>
              <a:gd name="connsiteY10" fmla="*/ 291365 h 607568"/>
              <a:gd name="connsiteX11" fmla="*/ 145799 w 608415"/>
              <a:gd name="connsiteY11" fmla="*/ 291365 h 607568"/>
              <a:gd name="connsiteX12" fmla="*/ 126594 w 608415"/>
              <a:gd name="connsiteY12" fmla="*/ 272171 h 607568"/>
              <a:gd name="connsiteX13" fmla="*/ 145799 w 608415"/>
              <a:gd name="connsiteY13" fmla="*/ 252977 h 607568"/>
              <a:gd name="connsiteX14" fmla="*/ 145805 w 608415"/>
              <a:gd name="connsiteY14" fmla="*/ 189750 h 607568"/>
              <a:gd name="connsiteX15" fmla="*/ 209279 w 608415"/>
              <a:gd name="connsiteY15" fmla="*/ 189750 h 607568"/>
              <a:gd name="connsiteX16" fmla="*/ 228490 w 608415"/>
              <a:gd name="connsiteY16" fmla="*/ 208944 h 607568"/>
              <a:gd name="connsiteX17" fmla="*/ 209279 w 608415"/>
              <a:gd name="connsiteY17" fmla="*/ 228138 h 607568"/>
              <a:gd name="connsiteX18" fmla="*/ 145805 w 608415"/>
              <a:gd name="connsiteY18" fmla="*/ 228138 h 607568"/>
              <a:gd name="connsiteX19" fmla="*/ 126594 w 608415"/>
              <a:gd name="connsiteY19" fmla="*/ 208944 h 607568"/>
              <a:gd name="connsiteX20" fmla="*/ 145805 w 608415"/>
              <a:gd name="connsiteY20" fmla="*/ 189750 h 607568"/>
              <a:gd name="connsiteX21" fmla="*/ 70060 w 608415"/>
              <a:gd name="connsiteY21" fmla="*/ 133174 h 607568"/>
              <a:gd name="connsiteX22" fmla="*/ 70060 w 608415"/>
              <a:gd name="connsiteY22" fmla="*/ 442788 h 607568"/>
              <a:gd name="connsiteX23" fmla="*/ 538355 w 608415"/>
              <a:gd name="connsiteY23" fmla="*/ 442788 h 607568"/>
              <a:gd name="connsiteX24" fmla="*/ 538355 w 608415"/>
              <a:gd name="connsiteY24" fmla="*/ 133174 h 607568"/>
              <a:gd name="connsiteX25" fmla="*/ 38410 w 608415"/>
              <a:gd name="connsiteY25" fmla="*/ 69962 h 607568"/>
              <a:gd name="connsiteX26" fmla="*/ 38410 w 608415"/>
              <a:gd name="connsiteY26" fmla="*/ 94817 h 607568"/>
              <a:gd name="connsiteX27" fmla="*/ 570005 w 608415"/>
              <a:gd name="connsiteY27" fmla="*/ 94817 h 607568"/>
              <a:gd name="connsiteX28" fmla="*/ 570005 w 608415"/>
              <a:gd name="connsiteY28" fmla="*/ 69962 h 607568"/>
              <a:gd name="connsiteX29" fmla="*/ 304208 w 608415"/>
              <a:gd name="connsiteY29" fmla="*/ 0 h 607568"/>
              <a:gd name="connsiteX30" fmla="*/ 323413 w 608415"/>
              <a:gd name="connsiteY30" fmla="*/ 19178 h 607568"/>
              <a:gd name="connsiteX31" fmla="*/ 323413 w 608415"/>
              <a:gd name="connsiteY31" fmla="*/ 31606 h 607568"/>
              <a:gd name="connsiteX32" fmla="*/ 589210 w 608415"/>
              <a:gd name="connsiteY32" fmla="*/ 31606 h 607568"/>
              <a:gd name="connsiteX33" fmla="*/ 608415 w 608415"/>
              <a:gd name="connsiteY33" fmla="*/ 50784 h 607568"/>
              <a:gd name="connsiteX34" fmla="*/ 608415 w 608415"/>
              <a:gd name="connsiteY34" fmla="*/ 113995 h 607568"/>
              <a:gd name="connsiteX35" fmla="*/ 589210 w 608415"/>
              <a:gd name="connsiteY35" fmla="*/ 133174 h 607568"/>
              <a:gd name="connsiteX36" fmla="*/ 576765 w 608415"/>
              <a:gd name="connsiteY36" fmla="*/ 133174 h 607568"/>
              <a:gd name="connsiteX37" fmla="*/ 576765 w 608415"/>
              <a:gd name="connsiteY37" fmla="*/ 461967 h 607568"/>
              <a:gd name="connsiteX38" fmla="*/ 557560 w 608415"/>
              <a:gd name="connsiteY38" fmla="*/ 481145 h 607568"/>
              <a:gd name="connsiteX39" fmla="*/ 342618 w 608415"/>
              <a:gd name="connsiteY39" fmla="*/ 481145 h 607568"/>
              <a:gd name="connsiteX40" fmla="*/ 414521 w 608415"/>
              <a:gd name="connsiteY40" fmla="*/ 576883 h 607568"/>
              <a:gd name="connsiteX41" fmla="*/ 410680 w 608415"/>
              <a:gd name="connsiteY41" fmla="*/ 603733 h 607568"/>
              <a:gd name="connsiteX42" fmla="*/ 399157 w 608415"/>
              <a:gd name="connsiteY42" fmla="*/ 607568 h 607568"/>
              <a:gd name="connsiteX43" fmla="*/ 383793 w 608415"/>
              <a:gd name="connsiteY43" fmla="*/ 599897 h 607568"/>
              <a:gd name="connsiteX44" fmla="*/ 323413 w 608415"/>
              <a:gd name="connsiteY44" fmla="*/ 519348 h 607568"/>
              <a:gd name="connsiteX45" fmla="*/ 323413 w 608415"/>
              <a:gd name="connsiteY45" fmla="*/ 588390 h 607568"/>
              <a:gd name="connsiteX46" fmla="*/ 304208 w 608415"/>
              <a:gd name="connsiteY46" fmla="*/ 607568 h 607568"/>
              <a:gd name="connsiteX47" fmla="*/ 285003 w 608415"/>
              <a:gd name="connsiteY47" fmla="*/ 588390 h 607568"/>
              <a:gd name="connsiteX48" fmla="*/ 285003 w 608415"/>
              <a:gd name="connsiteY48" fmla="*/ 519348 h 607568"/>
              <a:gd name="connsiteX49" fmla="*/ 224622 w 608415"/>
              <a:gd name="connsiteY49" fmla="*/ 599897 h 607568"/>
              <a:gd name="connsiteX50" fmla="*/ 209258 w 608415"/>
              <a:gd name="connsiteY50" fmla="*/ 607568 h 607568"/>
              <a:gd name="connsiteX51" fmla="*/ 197735 w 608415"/>
              <a:gd name="connsiteY51" fmla="*/ 603733 h 607568"/>
              <a:gd name="connsiteX52" fmla="*/ 193894 w 608415"/>
              <a:gd name="connsiteY52" fmla="*/ 576883 h 607568"/>
              <a:gd name="connsiteX53" fmla="*/ 265798 w 608415"/>
              <a:gd name="connsiteY53" fmla="*/ 481145 h 607568"/>
              <a:gd name="connsiteX54" fmla="*/ 50855 w 608415"/>
              <a:gd name="connsiteY54" fmla="*/ 481145 h 607568"/>
              <a:gd name="connsiteX55" fmla="*/ 31650 w 608415"/>
              <a:gd name="connsiteY55" fmla="*/ 461967 h 607568"/>
              <a:gd name="connsiteX56" fmla="*/ 31650 w 608415"/>
              <a:gd name="connsiteY56" fmla="*/ 133174 h 607568"/>
              <a:gd name="connsiteX57" fmla="*/ 19205 w 608415"/>
              <a:gd name="connsiteY57" fmla="*/ 133174 h 607568"/>
              <a:gd name="connsiteX58" fmla="*/ 0 w 608415"/>
              <a:gd name="connsiteY58" fmla="*/ 113995 h 607568"/>
              <a:gd name="connsiteX59" fmla="*/ 0 w 608415"/>
              <a:gd name="connsiteY59" fmla="*/ 50784 h 607568"/>
              <a:gd name="connsiteX60" fmla="*/ 19205 w 608415"/>
              <a:gd name="connsiteY60" fmla="*/ 31606 h 607568"/>
              <a:gd name="connsiteX61" fmla="*/ 285003 w 608415"/>
              <a:gd name="connsiteY61" fmla="*/ 31606 h 607568"/>
              <a:gd name="connsiteX62" fmla="*/ 285003 w 608415"/>
              <a:gd name="connsiteY62" fmla="*/ 19178 h 607568"/>
              <a:gd name="connsiteX63" fmla="*/ 304208 w 608415"/>
              <a:gd name="connsiteY6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8415" h="607568">
                <a:moveTo>
                  <a:pt x="145802" y="316204"/>
                </a:moveTo>
                <a:lnTo>
                  <a:pt x="335878" y="316204"/>
                </a:lnTo>
                <a:cubicBezTo>
                  <a:pt x="346480" y="316204"/>
                  <a:pt x="355085" y="324787"/>
                  <a:pt x="355085" y="335363"/>
                </a:cubicBezTo>
                <a:cubicBezTo>
                  <a:pt x="355085" y="345938"/>
                  <a:pt x="346480" y="354521"/>
                  <a:pt x="335878" y="354521"/>
                </a:cubicBezTo>
                <a:lnTo>
                  <a:pt x="145802" y="354521"/>
                </a:lnTo>
                <a:cubicBezTo>
                  <a:pt x="135199" y="354521"/>
                  <a:pt x="126594" y="345938"/>
                  <a:pt x="126594" y="335363"/>
                </a:cubicBezTo>
                <a:cubicBezTo>
                  <a:pt x="126594" y="324787"/>
                  <a:pt x="135199" y="316204"/>
                  <a:pt x="145802" y="316204"/>
                </a:cubicBezTo>
                <a:close/>
                <a:moveTo>
                  <a:pt x="145799" y="252977"/>
                </a:moveTo>
                <a:lnTo>
                  <a:pt x="430791" y="252977"/>
                </a:lnTo>
                <a:cubicBezTo>
                  <a:pt x="441392" y="252977"/>
                  <a:pt x="449995" y="261576"/>
                  <a:pt x="449995" y="272171"/>
                </a:cubicBezTo>
                <a:cubicBezTo>
                  <a:pt x="449995" y="282766"/>
                  <a:pt x="441392" y="291365"/>
                  <a:pt x="430791" y="291365"/>
                </a:cubicBezTo>
                <a:lnTo>
                  <a:pt x="145799" y="291365"/>
                </a:lnTo>
                <a:cubicBezTo>
                  <a:pt x="135198" y="291365"/>
                  <a:pt x="126594" y="282766"/>
                  <a:pt x="126594" y="272171"/>
                </a:cubicBezTo>
                <a:cubicBezTo>
                  <a:pt x="126594" y="261576"/>
                  <a:pt x="135198" y="252977"/>
                  <a:pt x="145799" y="252977"/>
                </a:cubicBezTo>
                <a:close/>
                <a:moveTo>
                  <a:pt x="145805" y="189750"/>
                </a:moveTo>
                <a:lnTo>
                  <a:pt x="209279" y="189750"/>
                </a:lnTo>
                <a:cubicBezTo>
                  <a:pt x="219884" y="189750"/>
                  <a:pt x="228490" y="198349"/>
                  <a:pt x="228490" y="208944"/>
                </a:cubicBezTo>
                <a:cubicBezTo>
                  <a:pt x="228490" y="219539"/>
                  <a:pt x="219884" y="228138"/>
                  <a:pt x="209279" y="228138"/>
                </a:cubicBezTo>
                <a:lnTo>
                  <a:pt x="145805" y="228138"/>
                </a:lnTo>
                <a:cubicBezTo>
                  <a:pt x="135201" y="228138"/>
                  <a:pt x="126594" y="219539"/>
                  <a:pt x="126594" y="208944"/>
                </a:cubicBezTo>
                <a:cubicBezTo>
                  <a:pt x="126594" y="198349"/>
                  <a:pt x="135201" y="189750"/>
                  <a:pt x="145805" y="189750"/>
                </a:cubicBezTo>
                <a:close/>
                <a:moveTo>
                  <a:pt x="70060" y="133174"/>
                </a:moveTo>
                <a:lnTo>
                  <a:pt x="70060" y="442788"/>
                </a:lnTo>
                <a:lnTo>
                  <a:pt x="538355" y="442788"/>
                </a:lnTo>
                <a:lnTo>
                  <a:pt x="538355" y="133174"/>
                </a:lnTo>
                <a:close/>
                <a:moveTo>
                  <a:pt x="38410" y="69962"/>
                </a:moveTo>
                <a:lnTo>
                  <a:pt x="38410" y="94817"/>
                </a:lnTo>
                <a:lnTo>
                  <a:pt x="570005" y="94817"/>
                </a:lnTo>
                <a:lnTo>
                  <a:pt x="570005" y="69962"/>
                </a:lnTo>
                <a:close/>
                <a:moveTo>
                  <a:pt x="304208" y="0"/>
                </a:moveTo>
                <a:cubicBezTo>
                  <a:pt x="314809" y="0"/>
                  <a:pt x="323413" y="8592"/>
                  <a:pt x="323413" y="19178"/>
                </a:cubicBezTo>
                <a:lnTo>
                  <a:pt x="323413" y="31606"/>
                </a:lnTo>
                <a:lnTo>
                  <a:pt x="589210" y="31606"/>
                </a:lnTo>
                <a:cubicBezTo>
                  <a:pt x="599811" y="31606"/>
                  <a:pt x="608415" y="40197"/>
                  <a:pt x="608415" y="50784"/>
                </a:cubicBezTo>
                <a:lnTo>
                  <a:pt x="608415" y="113995"/>
                </a:lnTo>
                <a:cubicBezTo>
                  <a:pt x="608415" y="124582"/>
                  <a:pt x="599811" y="133174"/>
                  <a:pt x="589210" y="133174"/>
                </a:cubicBezTo>
                <a:lnTo>
                  <a:pt x="576765" y="133174"/>
                </a:lnTo>
                <a:lnTo>
                  <a:pt x="576765" y="461967"/>
                </a:lnTo>
                <a:cubicBezTo>
                  <a:pt x="576765" y="472553"/>
                  <a:pt x="568161" y="481145"/>
                  <a:pt x="557560" y="481145"/>
                </a:cubicBezTo>
                <a:lnTo>
                  <a:pt x="342618" y="481145"/>
                </a:lnTo>
                <a:lnTo>
                  <a:pt x="414521" y="576883"/>
                </a:lnTo>
                <a:cubicBezTo>
                  <a:pt x="420974" y="585321"/>
                  <a:pt x="419284" y="597442"/>
                  <a:pt x="410680" y="603733"/>
                </a:cubicBezTo>
                <a:cubicBezTo>
                  <a:pt x="407300" y="606341"/>
                  <a:pt x="403306" y="607568"/>
                  <a:pt x="399157" y="607568"/>
                </a:cubicBezTo>
                <a:cubicBezTo>
                  <a:pt x="393319" y="607568"/>
                  <a:pt x="387634" y="604960"/>
                  <a:pt x="383793" y="599897"/>
                </a:cubicBezTo>
                <a:lnTo>
                  <a:pt x="323413" y="519348"/>
                </a:lnTo>
                <a:lnTo>
                  <a:pt x="323413" y="588390"/>
                </a:lnTo>
                <a:cubicBezTo>
                  <a:pt x="323413" y="598976"/>
                  <a:pt x="314809" y="607568"/>
                  <a:pt x="304208" y="607568"/>
                </a:cubicBezTo>
                <a:cubicBezTo>
                  <a:pt x="293607" y="607568"/>
                  <a:pt x="285003" y="598976"/>
                  <a:pt x="285003" y="588390"/>
                </a:cubicBezTo>
                <a:lnTo>
                  <a:pt x="285003" y="519348"/>
                </a:lnTo>
                <a:lnTo>
                  <a:pt x="224622" y="599897"/>
                </a:lnTo>
                <a:cubicBezTo>
                  <a:pt x="220781" y="604960"/>
                  <a:pt x="215096" y="607568"/>
                  <a:pt x="209258" y="607568"/>
                </a:cubicBezTo>
                <a:cubicBezTo>
                  <a:pt x="205110" y="607568"/>
                  <a:pt x="201115" y="606341"/>
                  <a:pt x="197735" y="603733"/>
                </a:cubicBezTo>
                <a:cubicBezTo>
                  <a:pt x="189131" y="597442"/>
                  <a:pt x="187441" y="585321"/>
                  <a:pt x="193894" y="576883"/>
                </a:cubicBezTo>
                <a:lnTo>
                  <a:pt x="265798" y="481145"/>
                </a:lnTo>
                <a:lnTo>
                  <a:pt x="50855" y="481145"/>
                </a:lnTo>
                <a:cubicBezTo>
                  <a:pt x="40253" y="481145"/>
                  <a:pt x="31650" y="472553"/>
                  <a:pt x="31650" y="461967"/>
                </a:cubicBezTo>
                <a:lnTo>
                  <a:pt x="31650" y="133174"/>
                </a:lnTo>
                <a:lnTo>
                  <a:pt x="19205" y="133174"/>
                </a:lnTo>
                <a:cubicBezTo>
                  <a:pt x="8604" y="133174"/>
                  <a:pt x="0" y="124582"/>
                  <a:pt x="0" y="113995"/>
                </a:cubicBezTo>
                <a:lnTo>
                  <a:pt x="0" y="50784"/>
                </a:lnTo>
                <a:cubicBezTo>
                  <a:pt x="0" y="40197"/>
                  <a:pt x="8604" y="31606"/>
                  <a:pt x="19205" y="31606"/>
                </a:cubicBezTo>
                <a:lnTo>
                  <a:pt x="285003" y="31606"/>
                </a:lnTo>
                <a:lnTo>
                  <a:pt x="285003" y="19178"/>
                </a:lnTo>
                <a:cubicBezTo>
                  <a:pt x="285003" y="8592"/>
                  <a:pt x="293607" y="0"/>
                  <a:pt x="3042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圆角矩形 13"/>
          <p:cNvSpPr/>
          <p:nvPr/>
        </p:nvSpPr>
        <p:spPr>
          <a:xfrm>
            <a:off x="10294610"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4"/>
          <p:cNvSpPr/>
          <p:nvPr/>
        </p:nvSpPr>
        <p:spPr>
          <a:xfrm>
            <a:off x="10470708" y="5189884"/>
            <a:ext cx="413078" cy="397094"/>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文本框 22"/>
          <p:cNvSpPr txBox="1"/>
          <p:nvPr/>
        </p:nvSpPr>
        <p:spPr>
          <a:xfrm>
            <a:off x="6446634" y="1224282"/>
            <a:ext cx="4741748" cy="3816429"/>
          </a:xfrm>
          <a:prstGeom prst="rect">
            <a:avLst/>
          </a:prstGeom>
          <a:noFill/>
        </p:spPr>
        <p:txBody>
          <a:bodyPr wrap="square" rtlCol="0">
            <a:spAutoFit/>
            <a:scene3d>
              <a:camera prst="orthographicFront"/>
              <a:lightRig rig="threePt" dir="t"/>
            </a:scene3d>
            <a:sp3d contourW="12700"/>
          </a:bodyPr>
          <a:lstStyle/>
          <a:p>
            <a:r>
              <a:rPr lang="en-US" altLang="zh-CN" sz="1100" dirty="0"/>
              <a:t>a)	</a:t>
            </a:r>
            <a:r>
              <a:rPr lang="zh-CN" altLang="en-US" sz="1100" dirty="0"/>
              <a:t>疫情爆发时，各个措施采取了不同的措施，措施四对患病人数严格管控和大力接种疫苗，该措施下的患病人数在每个阶段都明显低于其他措施</a:t>
            </a:r>
          </a:p>
          <a:p>
            <a:r>
              <a:rPr lang="en-US" altLang="zh-CN" sz="1100" dirty="0"/>
              <a:t>b)	</a:t>
            </a:r>
            <a:r>
              <a:rPr lang="zh-CN" altLang="en-US" sz="1100" dirty="0"/>
              <a:t>措施三和措施四的对比是措施三的管控力度没有措施四那么大，导致在疫情的前中期，患病人数的数量比措施四高，而由于大量推广疫苗接种，到了后期患病人数基本与措施四持平</a:t>
            </a:r>
          </a:p>
          <a:p>
            <a:r>
              <a:rPr lang="en-US" altLang="zh-CN" sz="1100" dirty="0"/>
              <a:t>c)	</a:t>
            </a:r>
            <a:r>
              <a:rPr lang="zh-CN" altLang="en-US" sz="1100" dirty="0"/>
              <a:t>措施二虽然也推广接种疫苗，但是并没有管控患病人数的流动，导致前期中期患病人数都明显高于措施三和四，甚至在疫情下降过程出现反弹的情况。</a:t>
            </a:r>
          </a:p>
          <a:p>
            <a:r>
              <a:rPr lang="en-US" altLang="zh-CN" sz="1100" dirty="0"/>
              <a:t>d)	</a:t>
            </a:r>
            <a:r>
              <a:rPr lang="zh-CN" altLang="en-US" sz="1100" dirty="0"/>
              <a:t>措施一由于不加管控和没有大力推广接种疫苗，导致其患病人数在前中后期都明显高于其他措施，并且下降的速率明显很慢，甚至出现多次反复感染的情况，即时后期很多人接种疫苗、其他措施的患病人数得到控制的情况下，患病人数仍居高不下。</a:t>
            </a:r>
          </a:p>
          <a:p>
            <a:r>
              <a:rPr lang="en-US" altLang="zh-CN" sz="1100" dirty="0"/>
              <a:t>e)	</a:t>
            </a:r>
            <a:r>
              <a:rPr lang="zh-CN" altLang="en-US" sz="1100" dirty="0"/>
              <a:t>在前期因为都不加管控，措施一和措施二的患病人数很接近，甚至出现措施二患病人数多于措施一的情况，但是到了中后期，由于有推广接种疫苗，措施二的疫情也得到了很好的控制，人数明显低于措施一下的人数，可见接种疫苗对稳定疫情有至关重要的作用。</a:t>
            </a:r>
          </a:p>
          <a:p>
            <a:r>
              <a:rPr lang="en-US" altLang="zh-CN" sz="1100" dirty="0"/>
              <a:t>f)	</a:t>
            </a:r>
            <a:r>
              <a:rPr lang="zh-CN" altLang="en-US" sz="1100" dirty="0"/>
              <a:t>在前期由于措施三和四都有施加管控，很大程度减小了疫情的扩散，使得他们的患病人数在前期就与措施一和二拉开了很大的差距</a:t>
            </a:r>
          </a:p>
          <a:p>
            <a:r>
              <a:rPr lang="en-US" altLang="zh-CN" sz="1100" dirty="0"/>
              <a:t>g)	</a:t>
            </a:r>
            <a:r>
              <a:rPr lang="zh-CN" altLang="en-US" sz="1100" dirty="0"/>
              <a:t>综上所述：控制疫情扩散最好的方式是对患病人员进行管控，稳定疫情的最好方式是大力推广疫苗的接种，因此在当下，我们必须大力推广疫苗的接种，然后严格管理患病人员，才能有效抑制疫情</a:t>
            </a:r>
          </a:p>
        </p:txBody>
      </p:sp>
      <p:sp>
        <p:nvSpPr>
          <p:cNvPr id="27" name="任意多边形: 形状 26"/>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8" name="任意多边形: 形状 27"/>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9" name="文本框 28"/>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4.7</a:t>
            </a:r>
            <a:endParaRPr lang="zh-CN" altLang="en-US" sz="4000" dirty="0">
              <a:solidFill>
                <a:schemeClr val="accent1"/>
              </a:solidFill>
              <a:latin typeface="Century Gothic" panose="020B0502020202020204" pitchFamily="34" charset="0"/>
            </a:endParaRPr>
          </a:p>
        </p:txBody>
      </p:sp>
      <p:sp>
        <p:nvSpPr>
          <p:cNvPr id="31" name="文本框 30"/>
          <p:cNvSpPr txBox="1"/>
          <p:nvPr/>
        </p:nvSpPr>
        <p:spPr>
          <a:xfrm>
            <a:off x="1473289" y="366875"/>
            <a:ext cx="1005403"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结论</a:t>
            </a:r>
          </a:p>
        </p:txBody>
      </p:sp>
    </p:spTree>
    <p:extLst>
      <p:ext uri="{BB962C8B-B14F-4D97-AF65-F5344CB8AC3E}">
        <p14:creationId xmlns:p14="http://schemas.microsoft.com/office/powerpoint/2010/main" val="23647990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38000">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ppt_w</p:attrName>
                                            </p:attrNameLst>
                                          </p:cBhvr>
                                          <p:tavLst>
                                            <p:tav tm="0">
                                              <p:val>
                                                <p:fltVal val="0"/>
                                              </p:val>
                                            </p:tav>
                                            <p:tav tm="100000">
                                              <p:val>
                                                <p:strVal val="#ppt_w"/>
                                              </p:val>
                                            </p:tav>
                                          </p:tavLst>
                                        </p:anim>
                                        <p:anim calcmode="lin" valueType="num">
                                          <p:cBhvr>
                                            <p:cTn id="42" dur="500" fill="hold"/>
                                            <p:tgtEl>
                                              <p:spTgt spid="19"/>
                                            </p:tgtEl>
                                            <p:attrNameLst>
                                              <p:attrName>ppt_h</p:attrName>
                                            </p:attrNameLst>
                                          </p:cBhvr>
                                          <p:tavLst>
                                            <p:tav tm="0">
                                              <p:val>
                                                <p:fltVal val="0"/>
                                              </p:val>
                                            </p:tav>
                                            <p:tav tm="100000">
                                              <p:val>
                                                <p:strVal val="#ppt_h"/>
                                              </p:val>
                                            </p:tav>
                                          </p:tavLst>
                                        </p:anim>
                                        <p:animEffect transition="in" filter="fade">
                                          <p:cBhvr>
                                            <p:cTn id="43" dur="500"/>
                                            <p:tgtEl>
                                              <p:spTgt spid="1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p:cTn id="51" dur="500" fill="hold"/>
                                            <p:tgtEl>
                                              <p:spTgt spid="20"/>
                                            </p:tgtEl>
                                            <p:attrNameLst>
                                              <p:attrName>ppt_w</p:attrName>
                                            </p:attrNameLst>
                                          </p:cBhvr>
                                          <p:tavLst>
                                            <p:tav tm="0">
                                              <p:val>
                                                <p:fltVal val="0"/>
                                              </p:val>
                                            </p:tav>
                                            <p:tav tm="100000">
                                              <p:val>
                                                <p:strVal val="#ppt_w"/>
                                              </p:val>
                                            </p:tav>
                                          </p:tavLst>
                                        </p:anim>
                                        <p:anim calcmode="lin" valueType="num">
                                          <p:cBhvr>
                                            <p:cTn id="52" dur="500" fill="hold"/>
                                            <p:tgtEl>
                                              <p:spTgt spid="20"/>
                                            </p:tgtEl>
                                            <p:attrNameLst>
                                              <p:attrName>ppt_h</p:attrName>
                                            </p:attrNameLst>
                                          </p:cBhvr>
                                          <p:tavLst>
                                            <p:tav tm="0">
                                              <p:val>
                                                <p:fltVal val="0"/>
                                              </p:val>
                                            </p:tav>
                                            <p:tav tm="100000">
                                              <p:val>
                                                <p:strVal val="#ppt_h"/>
                                              </p:val>
                                            </p:tav>
                                          </p:tavLst>
                                        </p:anim>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8" grpId="0" animBg="1"/>
          <p:bldP spid="8" grpId="0" animBg="1"/>
          <p:bldP spid="17" grpId="0" animBg="1"/>
          <p:bldP spid="11" grpId="0" animBg="1"/>
          <p:bldP spid="19" grpId="0" animBg="1"/>
          <p:bldP spid="14" grpId="0" animBg="1"/>
          <p:bldP spid="20" grpId="0" animBg="1"/>
          <p:bldP spid="2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ppt_w</p:attrName>
                                            </p:attrNameLst>
                                          </p:cBhvr>
                                          <p:tavLst>
                                            <p:tav tm="0">
                                              <p:val>
                                                <p:fltVal val="0"/>
                                              </p:val>
                                            </p:tav>
                                            <p:tav tm="100000">
                                              <p:val>
                                                <p:strVal val="#ppt_w"/>
                                              </p:val>
                                            </p:tav>
                                          </p:tavLst>
                                        </p:anim>
                                        <p:anim calcmode="lin" valueType="num">
                                          <p:cBhvr>
                                            <p:cTn id="42" dur="500" fill="hold"/>
                                            <p:tgtEl>
                                              <p:spTgt spid="19"/>
                                            </p:tgtEl>
                                            <p:attrNameLst>
                                              <p:attrName>ppt_h</p:attrName>
                                            </p:attrNameLst>
                                          </p:cBhvr>
                                          <p:tavLst>
                                            <p:tav tm="0">
                                              <p:val>
                                                <p:fltVal val="0"/>
                                              </p:val>
                                            </p:tav>
                                            <p:tav tm="100000">
                                              <p:val>
                                                <p:strVal val="#ppt_h"/>
                                              </p:val>
                                            </p:tav>
                                          </p:tavLst>
                                        </p:anim>
                                        <p:animEffect transition="in" filter="fade">
                                          <p:cBhvr>
                                            <p:cTn id="43" dur="500"/>
                                            <p:tgtEl>
                                              <p:spTgt spid="1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p:cTn id="51" dur="500" fill="hold"/>
                                            <p:tgtEl>
                                              <p:spTgt spid="20"/>
                                            </p:tgtEl>
                                            <p:attrNameLst>
                                              <p:attrName>ppt_w</p:attrName>
                                            </p:attrNameLst>
                                          </p:cBhvr>
                                          <p:tavLst>
                                            <p:tav tm="0">
                                              <p:val>
                                                <p:fltVal val="0"/>
                                              </p:val>
                                            </p:tav>
                                            <p:tav tm="100000">
                                              <p:val>
                                                <p:strVal val="#ppt_w"/>
                                              </p:val>
                                            </p:tav>
                                          </p:tavLst>
                                        </p:anim>
                                        <p:anim calcmode="lin" valueType="num">
                                          <p:cBhvr>
                                            <p:cTn id="52" dur="500" fill="hold"/>
                                            <p:tgtEl>
                                              <p:spTgt spid="20"/>
                                            </p:tgtEl>
                                            <p:attrNameLst>
                                              <p:attrName>ppt_h</p:attrName>
                                            </p:attrNameLst>
                                          </p:cBhvr>
                                          <p:tavLst>
                                            <p:tav tm="0">
                                              <p:val>
                                                <p:fltVal val="0"/>
                                              </p:val>
                                            </p:tav>
                                            <p:tav tm="100000">
                                              <p:val>
                                                <p:strVal val="#ppt_h"/>
                                              </p:val>
                                            </p:tav>
                                          </p:tavLst>
                                        </p:anim>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8" grpId="0" animBg="1"/>
          <p:bldP spid="8" grpId="0" animBg="1"/>
          <p:bldP spid="17" grpId="0" animBg="1"/>
          <p:bldP spid="11" grpId="0" animBg="1"/>
          <p:bldP spid="19" grpId="0" animBg="1"/>
          <p:bldP spid="14" grpId="0" animBg="1"/>
          <p:bldP spid="20" grpId="0" animBg="1"/>
          <p:bldP spid="23"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菱形 20"/>
          <p:cNvSpPr/>
          <p:nvPr/>
        </p:nvSpPr>
        <p:spPr>
          <a:xfrm>
            <a:off x="2870200" y="203200"/>
            <a:ext cx="6451600" cy="64516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a:off x="0" y="0"/>
            <a:ext cx="12192000" cy="36838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dpi="0" rotWithShape="1">
            <a:blip r:embed="rId3"/>
            <a:srcRect/>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a:off x="0" y="0"/>
            <a:ext cx="12192000" cy="36838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a:off x="3486150" y="1683607"/>
            <a:ext cx="5219700" cy="2000250"/>
          </a:xfrm>
          <a:custGeom>
            <a:avLst/>
            <a:gdLst>
              <a:gd name="connsiteX0" fmla="*/ 0 w 5219700"/>
              <a:gd name="connsiteY0" fmla="*/ 0 h 2000250"/>
              <a:gd name="connsiteX1" fmla="*/ 5219700 w 5219700"/>
              <a:gd name="connsiteY1" fmla="*/ 0 h 2000250"/>
              <a:gd name="connsiteX2" fmla="*/ 5219700 w 5219700"/>
              <a:gd name="connsiteY2" fmla="*/ 2000250 h 2000250"/>
              <a:gd name="connsiteX3" fmla="*/ 5153930 w 5219700"/>
              <a:gd name="connsiteY3" fmla="*/ 2000250 h 2000250"/>
              <a:gd name="connsiteX4" fmla="*/ 5153930 w 5219700"/>
              <a:gd name="connsiteY4" fmla="*/ 65770 h 2000250"/>
              <a:gd name="connsiteX5" fmla="*/ 65770 w 5219700"/>
              <a:gd name="connsiteY5" fmla="*/ 65770 h 2000250"/>
              <a:gd name="connsiteX6" fmla="*/ 65770 w 5219700"/>
              <a:gd name="connsiteY6" fmla="*/ 2000250 h 2000250"/>
              <a:gd name="connsiteX7" fmla="*/ 0 w 5219700"/>
              <a:gd name="connsiteY7" fmla="*/ 2000250 h 2000250"/>
              <a:gd name="connsiteX8" fmla="*/ 0 w 5219700"/>
              <a:gd name="connsiteY8" fmla="*/ 0 h 200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9700" h="2000250">
                <a:moveTo>
                  <a:pt x="0" y="0"/>
                </a:moveTo>
                <a:lnTo>
                  <a:pt x="5219700" y="0"/>
                </a:lnTo>
                <a:lnTo>
                  <a:pt x="5219700" y="2000250"/>
                </a:lnTo>
                <a:lnTo>
                  <a:pt x="5153930" y="2000250"/>
                </a:lnTo>
                <a:lnTo>
                  <a:pt x="5153930" y="65770"/>
                </a:lnTo>
                <a:lnTo>
                  <a:pt x="65770" y="65770"/>
                </a:lnTo>
                <a:lnTo>
                  <a:pt x="65770" y="2000250"/>
                </a:lnTo>
                <a:lnTo>
                  <a:pt x="0" y="2000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3486150" y="3677226"/>
            <a:ext cx="5219700" cy="1339275"/>
          </a:xfrm>
          <a:custGeom>
            <a:avLst/>
            <a:gdLst>
              <a:gd name="connsiteX0" fmla="*/ 0 w 5219700"/>
              <a:gd name="connsiteY0" fmla="*/ 900843 h 1339275"/>
              <a:gd name="connsiteX1" fmla="*/ 65770 w 5219700"/>
              <a:gd name="connsiteY1" fmla="*/ 900843 h 1339275"/>
              <a:gd name="connsiteX2" fmla="*/ 65770 w 5219700"/>
              <a:gd name="connsiteY2" fmla="*/ 1273505 h 1339275"/>
              <a:gd name="connsiteX3" fmla="*/ 5153930 w 5219700"/>
              <a:gd name="connsiteY3" fmla="*/ 1273505 h 1339275"/>
              <a:gd name="connsiteX4" fmla="*/ 5153930 w 5219700"/>
              <a:gd name="connsiteY4" fmla="*/ 900843 h 1339275"/>
              <a:gd name="connsiteX5" fmla="*/ 5219700 w 5219700"/>
              <a:gd name="connsiteY5" fmla="*/ 900843 h 1339275"/>
              <a:gd name="connsiteX6" fmla="*/ 5219700 w 5219700"/>
              <a:gd name="connsiteY6" fmla="*/ 1339275 h 1339275"/>
              <a:gd name="connsiteX7" fmla="*/ 0 w 5219700"/>
              <a:gd name="connsiteY7" fmla="*/ 1339275 h 1339275"/>
              <a:gd name="connsiteX8" fmla="*/ 5153930 w 5219700"/>
              <a:gd name="connsiteY8" fmla="*/ 0 h 1339275"/>
              <a:gd name="connsiteX9" fmla="*/ 5219700 w 5219700"/>
              <a:gd name="connsiteY9" fmla="*/ 0 h 1339275"/>
              <a:gd name="connsiteX10" fmla="*/ 5219700 w 5219700"/>
              <a:gd name="connsiteY10" fmla="*/ 335974 h 1339275"/>
              <a:gd name="connsiteX11" fmla="*/ 5153930 w 5219700"/>
              <a:gd name="connsiteY11" fmla="*/ 335974 h 1339275"/>
              <a:gd name="connsiteX12" fmla="*/ 0 w 5219700"/>
              <a:gd name="connsiteY12" fmla="*/ 0 h 1339275"/>
              <a:gd name="connsiteX13" fmla="*/ 65770 w 5219700"/>
              <a:gd name="connsiteY13" fmla="*/ 0 h 1339275"/>
              <a:gd name="connsiteX14" fmla="*/ 65770 w 5219700"/>
              <a:gd name="connsiteY14" fmla="*/ 335974 h 1339275"/>
              <a:gd name="connsiteX15" fmla="*/ 0 w 5219700"/>
              <a:gd name="connsiteY15" fmla="*/ 335974 h 133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19700" h="1339275">
                <a:moveTo>
                  <a:pt x="0" y="900843"/>
                </a:moveTo>
                <a:lnTo>
                  <a:pt x="65770" y="900843"/>
                </a:lnTo>
                <a:lnTo>
                  <a:pt x="65770" y="1273505"/>
                </a:lnTo>
                <a:lnTo>
                  <a:pt x="5153930" y="1273505"/>
                </a:lnTo>
                <a:lnTo>
                  <a:pt x="5153930" y="900843"/>
                </a:lnTo>
                <a:lnTo>
                  <a:pt x="5219700" y="900843"/>
                </a:lnTo>
                <a:lnTo>
                  <a:pt x="5219700" y="1339275"/>
                </a:lnTo>
                <a:lnTo>
                  <a:pt x="0" y="1339275"/>
                </a:lnTo>
                <a:close/>
                <a:moveTo>
                  <a:pt x="5153930" y="0"/>
                </a:moveTo>
                <a:lnTo>
                  <a:pt x="5219700" y="0"/>
                </a:lnTo>
                <a:lnTo>
                  <a:pt x="5219700" y="335974"/>
                </a:lnTo>
                <a:lnTo>
                  <a:pt x="5153930" y="335974"/>
                </a:lnTo>
                <a:close/>
                <a:moveTo>
                  <a:pt x="0" y="0"/>
                </a:moveTo>
                <a:lnTo>
                  <a:pt x="65770" y="0"/>
                </a:lnTo>
                <a:lnTo>
                  <a:pt x="65770" y="335974"/>
                </a:lnTo>
                <a:lnTo>
                  <a:pt x="0" y="335974"/>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920816" y="2480611"/>
            <a:ext cx="4346884" cy="1107996"/>
          </a:xfrm>
          <a:prstGeom prst="rect">
            <a:avLst/>
          </a:prstGeom>
          <a:noFill/>
        </p:spPr>
        <p:txBody>
          <a:bodyPr wrap="square" rtlCol="0">
            <a:spAutoFit/>
            <a:scene3d>
              <a:camera prst="orthographicFront"/>
              <a:lightRig rig="threePt" dir="t"/>
            </a:scene3d>
            <a:sp3d contourW="12700"/>
          </a:bodyPr>
          <a:lstStyle/>
          <a:p>
            <a:pPr algn="dist"/>
            <a:r>
              <a:rPr lang="zh-CN" altLang="en-US" sz="6600" b="1" dirty="0">
                <a:solidFill>
                  <a:schemeClr val="bg1"/>
                </a:solidFill>
              </a:rPr>
              <a:t>谢谢观看</a:t>
            </a:r>
          </a:p>
        </p:txBody>
      </p:sp>
      <p:sp>
        <p:nvSpPr>
          <p:cNvPr id="5" name="文本框 4"/>
          <p:cNvSpPr txBox="1"/>
          <p:nvPr/>
        </p:nvSpPr>
        <p:spPr>
          <a:xfrm>
            <a:off x="3920816" y="1893157"/>
            <a:ext cx="4346884" cy="584775"/>
          </a:xfrm>
          <a:prstGeom prst="rect">
            <a:avLst/>
          </a:prstGeom>
          <a:noFill/>
        </p:spPr>
        <p:txBody>
          <a:bodyPr wrap="square" rtlCol="0">
            <a:spAutoFit/>
            <a:scene3d>
              <a:camera prst="orthographicFront"/>
              <a:lightRig rig="threePt" dir="t"/>
            </a:scene3d>
            <a:sp3d contourW="12700"/>
          </a:bodyPr>
          <a:lstStyle/>
          <a:p>
            <a:pPr algn="dist"/>
            <a:r>
              <a:rPr lang="en-US" altLang="zh-CN" sz="3200" b="1" dirty="0">
                <a:solidFill>
                  <a:schemeClr val="bg1"/>
                </a:solidFill>
                <a:latin typeface="Century Gothic" panose="020B0502020202020204" pitchFamily="34" charset="0"/>
              </a:rPr>
              <a:t>BUSINESS</a:t>
            </a:r>
            <a:endParaRPr lang="zh-CN" altLang="en-US" sz="3200" b="1" dirty="0">
              <a:solidFill>
                <a:schemeClr val="bg1"/>
              </a:solidFill>
              <a:latin typeface="Century Gothic" panose="020B0502020202020204" pitchFamily="34" charset="0"/>
            </a:endParaRPr>
          </a:p>
        </p:txBody>
      </p:sp>
      <p:sp>
        <p:nvSpPr>
          <p:cNvPr id="20" name="文本框 19"/>
          <p:cNvSpPr txBox="1"/>
          <p:nvPr/>
        </p:nvSpPr>
        <p:spPr>
          <a:xfrm>
            <a:off x="3264135" y="5600995"/>
            <a:ext cx="5663730" cy="318677"/>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400" dirty="0">
                <a:solidFill>
                  <a:schemeClr val="bg1">
                    <a:lumMod val="50000"/>
                  </a:schemeClr>
                </a:solidFill>
                <a:latin typeface="Century Gothic" panose="020B0502020202020204" pitchFamily="34" charset="0"/>
                <a:ea typeface="+mj-ea"/>
              </a:rPr>
              <a:t>汇报人：张博</a:t>
            </a:r>
            <a:endParaRPr lang="en-US" sz="1400" dirty="0">
              <a:solidFill>
                <a:schemeClr val="bg1">
                  <a:lumMod val="50000"/>
                </a:schemeClr>
              </a:solidFill>
              <a:latin typeface="Century Gothic" panose="020B0502020202020204" pitchFamily="34" charset="0"/>
              <a:ea typeface="+mj-ea"/>
            </a:endParaRPr>
          </a:p>
        </p:txBody>
      </p:sp>
      <p:sp>
        <p:nvSpPr>
          <p:cNvPr id="22" name="圆角矩形 1"/>
          <p:cNvSpPr/>
          <p:nvPr/>
        </p:nvSpPr>
        <p:spPr>
          <a:xfrm>
            <a:off x="10617200" y="6232525"/>
            <a:ext cx="318877" cy="3188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
          <p:cNvSpPr/>
          <p:nvPr/>
        </p:nvSpPr>
        <p:spPr>
          <a:xfrm>
            <a:off x="10708482" y="6326443"/>
            <a:ext cx="136314" cy="131040"/>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圆角矩形 11"/>
          <p:cNvSpPr/>
          <p:nvPr/>
        </p:nvSpPr>
        <p:spPr>
          <a:xfrm>
            <a:off x="11015238" y="6232525"/>
            <a:ext cx="318877" cy="3188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12"/>
          <p:cNvSpPr/>
          <p:nvPr/>
        </p:nvSpPr>
        <p:spPr>
          <a:xfrm>
            <a:off x="11106520" y="6328162"/>
            <a:ext cx="136314" cy="127602"/>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圆角矩形 14"/>
          <p:cNvSpPr/>
          <p:nvPr/>
        </p:nvSpPr>
        <p:spPr>
          <a:xfrm>
            <a:off x="11413276" y="6232525"/>
            <a:ext cx="318877" cy="3188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15"/>
          <p:cNvSpPr/>
          <p:nvPr/>
        </p:nvSpPr>
        <p:spPr>
          <a:xfrm>
            <a:off x="11515986" y="6323807"/>
            <a:ext cx="113458" cy="136314"/>
          </a:xfrm>
          <a:custGeom>
            <a:avLst/>
            <a:gdLst>
              <a:gd name="connsiteX0" fmla="*/ 166861 w 505460"/>
              <a:gd name="connsiteY0" fmla="*/ 355015 h 607286"/>
              <a:gd name="connsiteX1" fmla="*/ 421301 w 505460"/>
              <a:gd name="connsiteY1" fmla="*/ 355015 h 607286"/>
              <a:gd name="connsiteX2" fmla="*/ 438634 w 505460"/>
              <a:gd name="connsiteY2" fmla="*/ 372303 h 607286"/>
              <a:gd name="connsiteX3" fmla="*/ 421301 w 505460"/>
              <a:gd name="connsiteY3" fmla="*/ 389592 h 607286"/>
              <a:gd name="connsiteX4" fmla="*/ 166861 w 505460"/>
              <a:gd name="connsiteY4" fmla="*/ 389592 h 607286"/>
              <a:gd name="connsiteX5" fmla="*/ 149528 w 505460"/>
              <a:gd name="connsiteY5" fmla="*/ 372303 h 607286"/>
              <a:gd name="connsiteX6" fmla="*/ 166861 w 505460"/>
              <a:gd name="connsiteY6" fmla="*/ 355015 h 607286"/>
              <a:gd name="connsiteX7" fmla="*/ 166861 w 505460"/>
              <a:gd name="connsiteY7" fmla="*/ 272524 h 607286"/>
              <a:gd name="connsiteX8" fmla="*/ 421301 w 505460"/>
              <a:gd name="connsiteY8" fmla="*/ 272524 h 607286"/>
              <a:gd name="connsiteX9" fmla="*/ 438634 w 505460"/>
              <a:gd name="connsiteY9" fmla="*/ 289813 h 607286"/>
              <a:gd name="connsiteX10" fmla="*/ 421301 w 505460"/>
              <a:gd name="connsiteY10" fmla="*/ 307101 h 607286"/>
              <a:gd name="connsiteX11" fmla="*/ 166861 w 505460"/>
              <a:gd name="connsiteY11" fmla="*/ 307101 h 607286"/>
              <a:gd name="connsiteX12" fmla="*/ 149528 w 505460"/>
              <a:gd name="connsiteY12" fmla="*/ 289813 h 607286"/>
              <a:gd name="connsiteX13" fmla="*/ 166861 w 505460"/>
              <a:gd name="connsiteY13" fmla="*/ 272524 h 607286"/>
              <a:gd name="connsiteX14" fmla="*/ 166861 w 505460"/>
              <a:gd name="connsiteY14" fmla="*/ 190033 h 607286"/>
              <a:gd name="connsiteX15" fmla="*/ 421301 w 505460"/>
              <a:gd name="connsiteY15" fmla="*/ 190033 h 607286"/>
              <a:gd name="connsiteX16" fmla="*/ 438634 w 505460"/>
              <a:gd name="connsiteY16" fmla="*/ 207439 h 607286"/>
              <a:gd name="connsiteX17" fmla="*/ 421301 w 505460"/>
              <a:gd name="connsiteY17" fmla="*/ 224751 h 607286"/>
              <a:gd name="connsiteX18" fmla="*/ 166861 w 505460"/>
              <a:gd name="connsiteY18" fmla="*/ 224751 h 607286"/>
              <a:gd name="connsiteX19" fmla="*/ 149528 w 505460"/>
              <a:gd name="connsiteY19" fmla="*/ 207439 h 607286"/>
              <a:gd name="connsiteX20" fmla="*/ 166861 w 505460"/>
              <a:gd name="connsiteY20" fmla="*/ 190033 h 607286"/>
              <a:gd name="connsiteX21" fmla="*/ 166861 w 505460"/>
              <a:gd name="connsiteY21" fmla="*/ 107612 h 607286"/>
              <a:gd name="connsiteX22" fmla="*/ 421301 w 505460"/>
              <a:gd name="connsiteY22" fmla="*/ 107612 h 607286"/>
              <a:gd name="connsiteX23" fmla="*/ 438634 w 505460"/>
              <a:gd name="connsiteY23" fmla="*/ 124901 h 607286"/>
              <a:gd name="connsiteX24" fmla="*/ 421301 w 505460"/>
              <a:gd name="connsiteY24" fmla="*/ 142189 h 607286"/>
              <a:gd name="connsiteX25" fmla="*/ 166861 w 505460"/>
              <a:gd name="connsiteY25" fmla="*/ 142189 h 607286"/>
              <a:gd name="connsiteX26" fmla="*/ 149528 w 505460"/>
              <a:gd name="connsiteY26" fmla="*/ 124901 h 607286"/>
              <a:gd name="connsiteX27" fmla="*/ 166861 w 505460"/>
              <a:gd name="connsiteY27" fmla="*/ 107612 h 607286"/>
              <a:gd name="connsiteX28" fmla="*/ 43330 w 505460"/>
              <a:gd name="connsiteY28" fmla="*/ 105635 h 607286"/>
              <a:gd name="connsiteX29" fmla="*/ 34664 w 505460"/>
              <a:gd name="connsiteY29" fmla="*/ 114289 h 607286"/>
              <a:gd name="connsiteX30" fmla="*/ 34664 w 505460"/>
              <a:gd name="connsiteY30" fmla="*/ 563922 h 607286"/>
              <a:gd name="connsiteX31" fmla="*/ 43330 w 505460"/>
              <a:gd name="connsiteY31" fmla="*/ 572576 h 607286"/>
              <a:gd name="connsiteX32" fmla="*/ 379237 w 505460"/>
              <a:gd name="connsiteY32" fmla="*/ 572576 h 607286"/>
              <a:gd name="connsiteX33" fmla="*/ 387903 w 505460"/>
              <a:gd name="connsiteY33" fmla="*/ 563922 h 607286"/>
              <a:gd name="connsiteX34" fmla="*/ 387903 w 505460"/>
              <a:gd name="connsiteY34" fmla="*/ 536267 h 607286"/>
              <a:gd name="connsiteX35" fmla="*/ 126223 w 505460"/>
              <a:gd name="connsiteY35" fmla="*/ 536267 h 607286"/>
              <a:gd name="connsiteX36" fmla="*/ 82799 w 505460"/>
              <a:gd name="connsiteY36" fmla="*/ 492997 h 607286"/>
              <a:gd name="connsiteX37" fmla="*/ 82799 w 505460"/>
              <a:gd name="connsiteY37" fmla="*/ 105635 h 607286"/>
              <a:gd name="connsiteX38" fmla="*/ 126223 w 505460"/>
              <a:gd name="connsiteY38" fmla="*/ 34616 h 607286"/>
              <a:gd name="connsiteX39" fmla="*/ 117557 w 505460"/>
              <a:gd name="connsiteY39" fmla="*/ 43270 h 607286"/>
              <a:gd name="connsiteX40" fmla="*/ 117557 w 505460"/>
              <a:gd name="connsiteY40" fmla="*/ 492997 h 607286"/>
              <a:gd name="connsiteX41" fmla="*/ 126223 w 505460"/>
              <a:gd name="connsiteY41" fmla="*/ 501651 h 607286"/>
              <a:gd name="connsiteX42" fmla="*/ 462130 w 505460"/>
              <a:gd name="connsiteY42" fmla="*/ 501651 h 607286"/>
              <a:gd name="connsiteX43" fmla="*/ 470796 w 505460"/>
              <a:gd name="connsiteY43" fmla="*/ 492997 h 607286"/>
              <a:gd name="connsiteX44" fmla="*/ 470796 w 505460"/>
              <a:gd name="connsiteY44" fmla="*/ 43270 h 607286"/>
              <a:gd name="connsiteX45" fmla="*/ 462130 w 505460"/>
              <a:gd name="connsiteY45" fmla="*/ 34616 h 607286"/>
              <a:gd name="connsiteX46" fmla="*/ 126223 w 505460"/>
              <a:gd name="connsiteY46" fmla="*/ 0 h 607286"/>
              <a:gd name="connsiteX47" fmla="*/ 462130 w 505460"/>
              <a:gd name="connsiteY47" fmla="*/ 0 h 607286"/>
              <a:gd name="connsiteX48" fmla="*/ 505460 w 505460"/>
              <a:gd name="connsiteY48" fmla="*/ 43270 h 607286"/>
              <a:gd name="connsiteX49" fmla="*/ 505460 w 505460"/>
              <a:gd name="connsiteY49" fmla="*/ 492997 h 607286"/>
              <a:gd name="connsiteX50" fmla="*/ 462130 w 505460"/>
              <a:gd name="connsiteY50" fmla="*/ 536267 h 607286"/>
              <a:gd name="connsiteX51" fmla="*/ 422661 w 505460"/>
              <a:gd name="connsiteY51" fmla="*/ 536267 h 607286"/>
              <a:gd name="connsiteX52" fmla="*/ 422661 w 505460"/>
              <a:gd name="connsiteY52" fmla="*/ 563922 h 607286"/>
              <a:gd name="connsiteX53" fmla="*/ 379237 w 505460"/>
              <a:gd name="connsiteY53" fmla="*/ 607286 h 607286"/>
              <a:gd name="connsiteX54" fmla="*/ 43330 w 505460"/>
              <a:gd name="connsiteY54" fmla="*/ 607286 h 607286"/>
              <a:gd name="connsiteX55" fmla="*/ 0 w 505460"/>
              <a:gd name="connsiteY55" fmla="*/ 563922 h 607286"/>
              <a:gd name="connsiteX56" fmla="*/ 0 w 505460"/>
              <a:gd name="connsiteY56" fmla="*/ 114289 h 607286"/>
              <a:gd name="connsiteX57" fmla="*/ 43330 w 505460"/>
              <a:gd name="connsiteY57" fmla="*/ 70925 h 607286"/>
              <a:gd name="connsiteX58" fmla="*/ 82799 w 505460"/>
              <a:gd name="connsiteY58" fmla="*/ 70925 h 607286"/>
              <a:gd name="connsiteX59" fmla="*/ 82799 w 505460"/>
              <a:gd name="connsiteY59" fmla="*/ 43270 h 607286"/>
              <a:gd name="connsiteX60" fmla="*/ 126223 w 505460"/>
              <a:gd name="connsiteY60"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5460" h="607286">
                <a:moveTo>
                  <a:pt x="166861" y="355015"/>
                </a:moveTo>
                <a:lnTo>
                  <a:pt x="421301" y="355015"/>
                </a:lnTo>
                <a:cubicBezTo>
                  <a:pt x="430910" y="355015"/>
                  <a:pt x="438634" y="362720"/>
                  <a:pt x="438634" y="372303"/>
                </a:cubicBezTo>
                <a:cubicBezTo>
                  <a:pt x="438634" y="381793"/>
                  <a:pt x="430910" y="389592"/>
                  <a:pt x="421301" y="389592"/>
                </a:cubicBezTo>
                <a:lnTo>
                  <a:pt x="166861" y="389592"/>
                </a:lnTo>
                <a:cubicBezTo>
                  <a:pt x="157253" y="389592"/>
                  <a:pt x="149528" y="381887"/>
                  <a:pt x="149528" y="372303"/>
                </a:cubicBezTo>
                <a:cubicBezTo>
                  <a:pt x="149528" y="362720"/>
                  <a:pt x="157253" y="355015"/>
                  <a:pt x="166861" y="355015"/>
                </a:cubicBezTo>
                <a:close/>
                <a:moveTo>
                  <a:pt x="166861" y="272524"/>
                </a:moveTo>
                <a:lnTo>
                  <a:pt x="421301" y="272524"/>
                </a:lnTo>
                <a:cubicBezTo>
                  <a:pt x="430910" y="272524"/>
                  <a:pt x="438634" y="280229"/>
                  <a:pt x="438634" y="289813"/>
                </a:cubicBezTo>
                <a:cubicBezTo>
                  <a:pt x="438634" y="299396"/>
                  <a:pt x="430910" y="307101"/>
                  <a:pt x="421301" y="307101"/>
                </a:cubicBezTo>
                <a:lnTo>
                  <a:pt x="166861" y="307101"/>
                </a:lnTo>
                <a:cubicBezTo>
                  <a:pt x="157253" y="307101"/>
                  <a:pt x="149528" y="299396"/>
                  <a:pt x="149528" y="289813"/>
                </a:cubicBezTo>
                <a:cubicBezTo>
                  <a:pt x="149528" y="280229"/>
                  <a:pt x="157253" y="272524"/>
                  <a:pt x="166861" y="272524"/>
                </a:cubicBezTo>
                <a:close/>
                <a:moveTo>
                  <a:pt x="166861" y="190033"/>
                </a:moveTo>
                <a:lnTo>
                  <a:pt x="421301" y="190033"/>
                </a:lnTo>
                <a:cubicBezTo>
                  <a:pt x="430910" y="190033"/>
                  <a:pt x="438634" y="197842"/>
                  <a:pt x="438634" y="207439"/>
                </a:cubicBezTo>
                <a:cubicBezTo>
                  <a:pt x="438634" y="216942"/>
                  <a:pt x="430910" y="224751"/>
                  <a:pt x="421301" y="224751"/>
                </a:cubicBezTo>
                <a:lnTo>
                  <a:pt x="166861" y="224751"/>
                </a:lnTo>
                <a:cubicBezTo>
                  <a:pt x="157253" y="224751"/>
                  <a:pt x="149528" y="216942"/>
                  <a:pt x="149528" y="207439"/>
                </a:cubicBezTo>
                <a:cubicBezTo>
                  <a:pt x="149528" y="197842"/>
                  <a:pt x="157253" y="190033"/>
                  <a:pt x="166861" y="190033"/>
                </a:cubicBezTo>
                <a:close/>
                <a:moveTo>
                  <a:pt x="166861" y="107612"/>
                </a:moveTo>
                <a:lnTo>
                  <a:pt x="421301" y="107612"/>
                </a:lnTo>
                <a:cubicBezTo>
                  <a:pt x="430910" y="107612"/>
                  <a:pt x="438634" y="115317"/>
                  <a:pt x="438634" y="124901"/>
                </a:cubicBezTo>
                <a:cubicBezTo>
                  <a:pt x="438634" y="134484"/>
                  <a:pt x="430910" y="142189"/>
                  <a:pt x="421301" y="142189"/>
                </a:cubicBezTo>
                <a:lnTo>
                  <a:pt x="166861" y="142189"/>
                </a:lnTo>
                <a:cubicBezTo>
                  <a:pt x="157253" y="142189"/>
                  <a:pt x="149528" y="134484"/>
                  <a:pt x="149528" y="124901"/>
                </a:cubicBezTo>
                <a:cubicBezTo>
                  <a:pt x="149528" y="115317"/>
                  <a:pt x="157253" y="107612"/>
                  <a:pt x="166861" y="107612"/>
                </a:cubicBezTo>
                <a:close/>
                <a:moveTo>
                  <a:pt x="43330" y="105635"/>
                </a:moveTo>
                <a:cubicBezTo>
                  <a:pt x="38526" y="105635"/>
                  <a:pt x="34664" y="109492"/>
                  <a:pt x="34664" y="114289"/>
                </a:cubicBezTo>
                <a:lnTo>
                  <a:pt x="34664" y="563922"/>
                </a:lnTo>
                <a:cubicBezTo>
                  <a:pt x="34664" y="568719"/>
                  <a:pt x="38526" y="572576"/>
                  <a:pt x="43330" y="572576"/>
                </a:cubicBezTo>
                <a:lnTo>
                  <a:pt x="379237" y="572576"/>
                </a:lnTo>
                <a:cubicBezTo>
                  <a:pt x="384041" y="572576"/>
                  <a:pt x="387903" y="568719"/>
                  <a:pt x="387903" y="563922"/>
                </a:cubicBezTo>
                <a:lnTo>
                  <a:pt x="387903" y="536267"/>
                </a:lnTo>
                <a:lnTo>
                  <a:pt x="126223" y="536267"/>
                </a:lnTo>
                <a:cubicBezTo>
                  <a:pt x="102297" y="536267"/>
                  <a:pt x="82799" y="516889"/>
                  <a:pt x="82799" y="492997"/>
                </a:cubicBezTo>
                <a:lnTo>
                  <a:pt x="82799" y="105635"/>
                </a:lnTo>
                <a:close/>
                <a:moveTo>
                  <a:pt x="126223" y="34616"/>
                </a:moveTo>
                <a:cubicBezTo>
                  <a:pt x="121419" y="34616"/>
                  <a:pt x="117557" y="38567"/>
                  <a:pt x="117557" y="43270"/>
                </a:cubicBezTo>
                <a:lnTo>
                  <a:pt x="117557" y="492997"/>
                </a:lnTo>
                <a:cubicBezTo>
                  <a:pt x="117557" y="497794"/>
                  <a:pt x="121419" y="501651"/>
                  <a:pt x="126223" y="501651"/>
                </a:cubicBezTo>
                <a:lnTo>
                  <a:pt x="462130" y="501651"/>
                </a:lnTo>
                <a:cubicBezTo>
                  <a:pt x="466840" y="501651"/>
                  <a:pt x="470796" y="497794"/>
                  <a:pt x="470796" y="492997"/>
                </a:cubicBezTo>
                <a:lnTo>
                  <a:pt x="470796" y="43270"/>
                </a:lnTo>
                <a:cubicBezTo>
                  <a:pt x="470796" y="38567"/>
                  <a:pt x="466840" y="34616"/>
                  <a:pt x="462130" y="34616"/>
                </a:cubicBezTo>
                <a:close/>
                <a:moveTo>
                  <a:pt x="126223" y="0"/>
                </a:moveTo>
                <a:lnTo>
                  <a:pt x="462130" y="0"/>
                </a:lnTo>
                <a:cubicBezTo>
                  <a:pt x="485961" y="0"/>
                  <a:pt x="505460" y="19472"/>
                  <a:pt x="505460" y="43270"/>
                </a:cubicBezTo>
                <a:lnTo>
                  <a:pt x="505460" y="492997"/>
                </a:lnTo>
                <a:cubicBezTo>
                  <a:pt x="505460" y="516889"/>
                  <a:pt x="485961" y="536267"/>
                  <a:pt x="462130" y="536267"/>
                </a:cubicBezTo>
                <a:lnTo>
                  <a:pt x="422661" y="536267"/>
                </a:lnTo>
                <a:lnTo>
                  <a:pt x="422661" y="563922"/>
                </a:lnTo>
                <a:cubicBezTo>
                  <a:pt x="422661" y="587815"/>
                  <a:pt x="403163" y="607286"/>
                  <a:pt x="379237" y="607286"/>
                </a:cubicBezTo>
                <a:lnTo>
                  <a:pt x="43330" y="607286"/>
                </a:lnTo>
                <a:cubicBezTo>
                  <a:pt x="19404" y="607286"/>
                  <a:pt x="0" y="587815"/>
                  <a:pt x="0" y="563922"/>
                </a:cubicBezTo>
                <a:lnTo>
                  <a:pt x="0" y="114289"/>
                </a:lnTo>
                <a:cubicBezTo>
                  <a:pt x="0" y="90397"/>
                  <a:pt x="19404" y="70925"/>
                  <a:pt x="43330" y="70925"/>
                </a:cubicBezTo>
                <a:lnTo>
                  <a:pt x="82799" y="70925"/>
                </a:lnTo>
                <a:lnTo>
                  <a:pt x="82799" y="43270"/>
                </a:lnTo>
                <a:cubicBezTo>
                  <a:pt x="82799" y="19472"/>
                  <a:pt x="102297" y="0"/>
                  <a:pt x="1262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arn(inVertical)">
                                      <p:cBhvr>
                                        <p:cTn id="20" dur="500"/>
                                        <p:tgtEl>
                                          <p:spTgt spid="19"/>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par>
                          <p:cTn id="38" fill="hold">
                            <p:stCondLst>
                              <p:cond delay="2500"/>
                            </p:stCondLst>
                            <p:childTnLst>
                              <p:par>
                                <p:cTn id="39" presetID="53" presetClass="entr" presetSubtype="16"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fltVal val="0"/>
                                          </p:val>
                                        </p:tav>
                                        <p:tav tm="100000">
                                          <p:val>
                                            <p:strVal val="#ppt_h"/>
                                          </p:val>
                                        </p:tav>
                                      </p:tavLst>
                                    </p:anim>
                                    <p:animEffect transition="in" filter="fade">
                                      <p:cBhvr>
                                        <p:cTn id="43" dur="500"/>
                                        <p:tgtEl>
                                          <p:spTgt spid="22"/>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p:cTn id="56" dur="500" fill="hold"/>
                                        <p:tgtEl>
                                          <p:spTgt spid="25"/>
                                        </p:tgtEl>
                                        <p:attrNameLst>
                                          <p:attrName>ppt_w</p:attrName>
                                        </p:attrNameLst>
                                      </p:cBhvr>
                                      <p:tavLst>
                                        <p:tav tm="0">
                                          <p:val>
                                            <p:fltVal val="0"/>
                                          </p:val>
                                        </p:tav>
                                        <p:tav tm="100000">
                                          <p:val>
                                            <p:strVal val="#ppt_w"/>
                                          </p:val>
                                        </p:tav>
                                      </p:tavLst>
                                    </p:anim>
                                    <p:anim calcmode="lin" valueType="num">
                                      <p:cBhvr>
                                        <p:cTn id="57" dur="500" fill="hold"/>
                                        <p:tgtEl>
                                          <p:spTgt spid="25"/>
                                        </p:tgtEl>
                                        <p:attrNameLst>
                                          <p:attrName>ppt_h</p:attrName>
                                        </p:attrNameLst>
                                      </p:cBhvr>
                                      <p:tavLst>
                                        <p:tav tm="0">
                                          <p:val>
                                            <p:fltVal val="0"/>
                                          </p:val>
                                        </p:tav>
                                        <p:tav tm="100000">
                                          <p:val>
                                            <p:strVal val="#ppt_h"/>
                                          </p:val>
                                        </p:tav>
                                      </p:tavLst>
                                    </p:anim>
                                    <p:animEffect transition="in" filter="fade">
                                      <p:cBhvr>
                                        <p:cTn id="58" dur="500"/>
                                        <p:tgtEl>
                                          <p:spTgt spid="25"/>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p:cTn id="61" dur="500" fill="hold"/>
                                        <p:tgtEl>
                                          <p:spTgt spid="26"/>
                                        </p:tgtEl>
                                        <p:attrNameLst>
                                          <p:attrName>ppt_w</p:attrName>
                                        </p:attrNameLst>
                                      </p:cBhvr>
                                      <p:tavLst>
                                        <p:tav tm="0">
                                          <p:val>
                                            <p:fltVal val="0"/>
                                          </p:val>
                                        </p:tav>
                                        <p:tav tm="100000">
                                          <p:val>
                                            <p:strVal val="#ppt_w"/>
                                          </p:val>
                                        </p:tav>
                                      </p:tavLst>
                                    </p:anim>
                                    <p:anim calcmode="lin" valueType="num">
                                      <p:cBhvr>
                                        <p:cTn id="62" dur="500" fill="hold"/>
                                        <p:tgtEl>
                                          <p:spTgt spid="26"/>
                                        </p:tgtEl>
                                        <p:attrNameLst>
                                          <p:attrName>ppt_h</p:attrName>
                                        </p:attrNameLst>
                                      </p:cBhvr>
                                      <p:tavLst>
                                        <p:tav tm="0">
                                          <p:val>
                                            <p:fltVal val="0"/>
                                          </p:val>
                                        </p:tav>
                                        <p:tav tm="100000">
                                          <p:val>
                                            <p:strVal val="#ppt_h"/>
                                          </p:val>
                                        </p:tav>
                                      </p:tavLst>
                                    </p:anim>
                                    <p:animEffect transition="in" filter="fade">
                                      <p:cBhvr>
                                        <p:cTn id="63" dur="500"/>
                                        <p:tgtEl>
                                          <p:spTgt spid="26"/>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Effect transition="in" filter="fade">
                                      <p:cBhvr>
                                        <p:cTn id="6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6" grpId="0" animBg="1"/>
      <p:bldP spid="13" grpId="0" animBg="1"/>
      <p:bldP spid="10" grpId="0" animBg="1"/>
      <p:bldP spid="19" grpId="0" animBg="1"/>
      <p:bldP spid="4" grpId="0"/>
      <p:bldP spid="5" grpId="0"/>
      <p:bldP spid="20" grpId="0"/>
      <p:bldP spid="22" grpId="0" animBg="1"/>
      <p:bldP spid="23" grpId="0" animBg="1"/>
      <p:bldP spid="24" grpId="0" animBg="1"/>
      <p:bldP spid="25" grpId="0" animBg="1"/>
      <p:bldP spid="26" grpId="0" animBg="1"/>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4712" y="1483721"/>
            <a:ext cx="5221287" cy="4825004"/>
          </a:xfrm>
          <a:prstGeom prst="rect">
            <a:avLst/>
          </a:prstGeom>
          <a:blipFill>
            <a:blip r:embed="rId3"/>
            <a:srcRect/>
            <a:stretch>
              <a:fillRect l="-34778" r="-346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圆角矩形 4"/>
          <p:cNvSpPr/>
          <p:nvPr/>
        </p:nvSpPr>
        <p:spPr>
          <a:xfrm>
            <a:off x="6675452"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5"/>
          <p:cNvSpPr/>
          <p:nvPr/>
        </p:nvSpPr>
        <p:spPr>
          <a:xfrm>
            <a:off x="6851550" y="5185919"/>
            <a:ext cx="413078" cy="405023"/>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8" name="圆角矩形 7"/>
          <p:cNvSpPr/>
          <p:nvPr/>
        </p:nvSpPr>
        <p:spPr>
          <a:xfrm>
            <a:off x="7881838"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8"/>
          <p:cNvSpPr/>
          <p:nvPr/>
        </p:nvSpPr>
        <p:spPr>
          <a:xfrm>
            <a:off x="8057936" y="5198007"/>
            <a:ext cx="413078" cy="380847"/>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圆角矩形 10"/>
          <p:cNvSpPr/>
          <p:nvPr/>
        </p:nvSpPr>
        <p:spPr>
          <a:xfrm>
            <a:off x="9088223"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1"/>
          <p:cNvSpPr/>
          <p:nvPr/>
        </p:nvSpPr>
        <p:spPr>
          <a:xfrm>
            <a:off x="9264321" y="5182180"/>
            <a:ext cx="413078" cy="412502"/>
          </a:xfrm>
          <a:custGeom>
            <a:avLst/>
            <a:gdLst>
              <a:gd name="connsiteX0" fmla="*/ 145802 w 608415"/>
              <a:gd name="connsiteY0" fmla="*/ 316204 h 607568"/>
              <a:gd name="connsiteX1" fmla="*/ 335878 w 608415"/>
              <a:gd name="connsiteY1" fmla="*/ 316204 h 607568"/>
              <a:gd name="connsiteX2" fmla="*/ 355085 w 608415"/>
              <a:gd name="connsiteY2" fmla="*/ 335363 h 607568"/>
              <a:gd name="connsiteX3" fmla="*/ 335878 w 608415"/>
              <a:gd name="connsiteY3" fmla="*/ 354521 h 607568"/>
              <a:gd name="connsiteX4" fmla="*/ 145802 w 608415"/>
              <a:gd name="connsiteY4" fmla="*/ 354521 h 607568"/>
              <a:gd name="connsiteX5" fmla="*/ 126594 w 608415"/>
              <a:gd name="connsiteY5" fmla="*/ 335363 h 607568"/>
              <a:gd name="connsiteX6" fmla="*/ 145802 w 608415"/>
              <a:gd name="connsiteY6" fmla="*/ 316204 h 607568"/>
              <a:gd name="connsiteX7" fmla="*/ 145799 w 608415"/>
              <a:gd name="connsiteY7" fmla="*/ 252977 h 607568"/>
              <a:gd name="connsiteX8" fmla="*/ 430791 w 608415"/>
              <a:gd name="connsiteY8" fmla="*/ 252977 h 607568"/>
              <a:gd name="connsiteX9" fmla="*/ 449995 w 608415"/>
              <a:gd name="connsiteY9" fmla="*/ 272171 h 607568"/>
              <a:gd name="connsiteX10" fmla="*/ 430791 w 608415"/>
              <a:gd name="connsiteY10" fmla="*/ 291365 h 607568"/>
              <a:gd name="connsiteX11" fmla="*/ 145799 w 608415"/>
              <a:gd name="connsiteY11" fmla="*/ 291365 h 607568"/>
              <a:gd name="connsiteX12" fmla="*/ 126594 w 608415"/>
              <a:gd name="connsiteY12" fmla="*/ 272171 h 607568"/>
              <a:gd name="connsiteX13" fmla="*/ 145799 w 608415"/>
              <a:gd name="connsiteY13" fmla="*/ 252977 h 607568"/>
              <a:gd name="connsiteX14" fmla="*/ 145805 w 608415"/>
              <a:gd name="connsiteY14" fmla="*/ 189750 h 607568"/>
              <a:gd name="connsiteX15" fmla="*/ 209279 w 608415"/>
              <a:gd name="connsiteY15" fmla="*/ 189750 h 607568"/>
              <a:gd name="connsiteX16" fmla="*/ 228490 w 608415"/>
              <a:gd name="connsiteY16" fmla="*/ 208944 h 607568"/>
              <a:gd name="connsiteX17" fmla="*/ 209279 w 608415"/>
              <a:gd name="connsiteY17" fmla="*/ 228138 h 607568"/>
              <a:gd name="connsiteX18" fmla="*/ 145805 w 608415"/>
              <a:gd name="connsiteY18" fmla="*/ 228138 h 607568"/>
              <a:gd name="connsiteX19" fmla="*/ 126594 w 608415"/>
              <a:gd name="connsiteY19" fmla="*/ 208944 h 607568"/>
              <a:gd name="connsiteX20" fmla="*/ 145805 w 608415"/>
              <a:gd name="connsiteY20" fmla="*/ 189750 h 607568"/>
              <a:gd name="connsiteX21" fmla="*/ 70060 w 608415"/>
              <a:gd name="connsiteY21" fmla="*/ 133174 h 607568"/>
              <a:gd name="connsiteX22" fmla="*/ 70060 w 608415"/>
              <a:gd name="connsiteY22" fmla="*/ 442788 h 607568"/>
              <a:gd name="connsiteX23" fmla="*/ 538355 w 608415"/>
              <a:gd name="connsiteY23" fmla="*/ 442788 h 607568"/>
              <a:gd name="connsiteX24" fmla="*/ 538355 w 608415"/>
              <a:gd name="connsiteY24" fmla="*/ 133174 h 607568"/>
              <a:gd name="connsiteX25" fmla="*/ 38410 w 608415"/>
              <a:gd name="connsiteY25" fmla="*/ 69962 h 607568"/>
              <a:gd name="connsiteX26" fmla="*/ 38410 w 608415"/>
              <a:gd name="connsiteY26" fmla="*/ 94817 h 607568"/>
              <a:gd name="connsiteX27" fmla="*/ 570005 w 608415"/>
              <a:gd name="connsiteY27" fmla="*/ 94817 h 607568"/>
              <a:gd name="connsiteX28" fmla="*/ 570005 w 608415"/>
              <a:gd name="connsiteY28" fmla="*/ 69962 h 607568"/>
              <a:gd name="connsiteX29" fmla="*/ 304208 w 608415"/>
              <a:gd name="connsiteY29" fmla="*/ 0 h 607568"/>
              <a:gd name="connsiteX30" fmla="*/ 323413 w 608415"/>
              <a:gd name="connsiteY30" fmla="*/ 19178 h 607568"/>
              <a:gd name="connsiteX31" fmla="*/ 323413 w 608415"/>
              <a:gd name="connsiteY31" fmla="*/ 31606 h 607568"/>
              <a:gd name="connsiteX32" fmla="*/ 589210 w 608415"/>
              <a:gd name="connsiteY32" fmla="*/ 31606 h 607568"/>
              <a:gd name="connsiteX33" fmla="*/ 608415 w 608415"/>
              <a:gd name="connsiteY33" fmla="*/ 50784 h 607568"/>
              <a:gd name="connsiteX34" fmla="*/ 608415 w 608415"/>
              <a:gd name="connsiteY34" fmla="*/ 113995 h 607568"/>
              <a:gd name="connsiteX35" fmla="*/ 589210 w 608415"/>
              <a:gd name="connsiteY35" fmla="*/ 133174 h 607568"/>
              <a:gd name="connsiteX36" fmla="*/ 576765 w 608415"/>
              <a:gd name="connsiteY36" fmla="*/ 133174 h 607568"/>
              <a:gd name="connsiteX37" fmla="*/ 576765 w 608415"/>
              <a:gd name="connsiteY37" fmla="*/ 461967 h 607568"/>
              <a:gd name="connsiteX38" fmla="*/ 557560 w 608415"/>
              <a:gd name="connsiteY38" fmla="*/ 481145 h 607568"/>
              <a:gd name="connsiteX39" fmla="*/ 342618 w 608415"/>
              <a:gd name="connsiteY39" fmla="*/ 481145 h 607568"/>
              <a:gd name="connsiteX40" fmla="*/ 414521 w 608415"/>
              <a:gd name="connsiteY40" fmla="*/ 576883 h 607568"/>
              <a:gd name="connsiteX41" fmla="*/ 410680 w 608415"/>
              <a:gd name="connsiteY41" fmla="*/ 603733 h 607568"/>
              <a:gd name="connsiteX42" fmla="*/ 399157 w 608415"/>
              <a:gd name="connsiteY42" fmla="*/ 607568 h 607568"/>
              <a:gd name="connsiteX43" fmla="*/ 383793 w 608415"/>
              <a:gd name="connsiteY43" fmla="*/ 599897 h 607568"/>
              <a:gd name="connsiteX44" fmla="*/ 323413 w 608415"/>
              <a:gd name="connsiteY44" fmla="*/ 519348 h 607568"/>
              <a:gd name="connsiteX45" fmla="*/ 323413 w 608415"/>
              <a:gd name="connsiteY45" fmla="*/ 588390 h 607568"/>
              <a:gd name="connsiteX46" fmla="*/ 304208 w 608415"/>
              <a:gd name="connsiteY46" fmla="*/ 607568 h 607568"/>
              <a:gd name="connsiteX47" fmla="*/ 285003 w 608415"/>
              <a:gd name="connsiteY47" fmla="*/ 588390 h 607568"/>
              <a:gd name="connsiteX48" fmla="*/ 285003 w 608415"/>
              <a:gd name="connsiteY48" fmla="*/ 519348 h 607568"/>
              <a:gd name="connsiteX49" fmla="*/ 224622 w 608415"/>
              <a:gd name="connsiteY49" fmla="*/ 599897 h 607568"/>
              <a:gd name="connsiteX50" fmla="*/ 209258 w 608415"/>
              <a:gd name="connsiteY50" fmla="*/ 607568 h 607568"/>
              <a:gd name="connsiteX51" fmla="*/ 197735 w 608415"/>
              <a:gd name="connsiteY51" fmla="*/ 603733 h 607568"/>
              <a:gd name="connsiteX52" fmla="*/ 193894 w 608415"/>
              <a:gd name="connsiteY52" fmla="*/ 576883 h 607568"/>
              <a:gd name="connsiteX53" fmla="*/ 265798 w 608415"/>
              <a:gd name="connsiteY53" fmla="*/ 481145 h 607568"/>
              <a:gd name="connsiteX54" fmla="*/ 50855 w 608415"/>
              <a:gd name="connsiteY54" fmla="*/ 481145 h 607568"/>
              <a:gd name="connsiteX55" fmla="*/ 31650 w 608415"/>
              <a:gd name="connsiteY55" fmla="*/ 461967 h 607568"/>
              <a:gd name="connsiteX56" fmla="*/ 31650 w 608415"/>
              <a:gd name="connsiteY56" fmla="*/ 133174 h 607568"/>
              <a:gd name="connsiteX57" fmla="*/ 19205 w 608415"/>
              <a:gd name="connsiteY57" fmla="*/ 133174 h 607568"/>
              <a:gd name="connsiteX58" fmla="*/ 0 w 608415"/>
              <a:gd name="connsiteY58" fmla="*/ 113995 h 607568"/>
              <a:gd name="connsiteX59" fmla="*/ 0 w 608415"/>
              <a:gd name="connsiteY59" fmla="*/ 50784 h 607568"/>
              <a:gd name="connsiteX60" fmla="*/ 19205 w 608415"/>
              <a:gd name="connsiteY60" fmla="*/ 31606 h 607568"/>
              <a:gd name="connsiteX61" fmla="*/ 285003 w 608415"/>
              <a:gd name="connsiteY61" fmla="*/ 31606 h 607568"/>
              <a:gd name="connsiteX62" fmla="*/ 285003 w 608415"/>
              <a:gd name="connsiteY62" fmla="*/ 19178 h 607568"/>
              <a:gd name="connsiteX63" fmla="*/ 304208 w 608415"/>
              <a:gd name="connsiteY6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8415" h="607568">
                <a:moveTo>
                  <a:pt x="145802" y="316204"/>
                </a:moveTo>
                <a:lnTo>
                  <a:pt x="335878" y="316204"/>
                </a:lnTo>
                <a:cubicBezTo>
                  <a:pt x="346480" y="316204"/>
                  <a:pt x="355085" y="324787"/>
                  <a:pt x="355085" y="335363"/>
                </a:cubicBezTo>
                <a:cubicBezTo>
                  <a:pt x="355085" y="345938"/>
                  <a:pt x="346480" y="354521"/>
                  <a:pt x="335878" y="354521"/>
                </a:cubicBezTo>
                <a:lnTo>
                  <a:pt x="145802" y="354521"/>
                </a:lnTo>
                <a:cubicBezTo>
                  <a:pt x="135199" y="354521"/>
                  <a:pt x="126594" y="345938"/>
                  <a:pt x="126594" y="335363"/>
                </a:cubicBezTo>
                <a:cubicBezTo>
                  <a:pt x="126594" y="324787"/>
                  <a:pt x="135199" y="316204"/>
                  <a:pt x="145802" y="316204"/>
                </a:cubicBezTo>
                <a:close/>
                <a:moveTo>
                  <a:pt x="145799" y="252977"/>
                </a:moveTo>
                <a:lnTo>
                  <a:pt x="430791" y="252977"/>
                </a:lnTo>
                <a:cubicBezTo>
                  <a:pt x="441392" y="252977"/>
                  <a:pt x="449995" y="261576"/>
                  <a:pt x="449995" y="272171"/>
                </a:cubicBezTo>
                <a:cubicBezTo>
                  <a:pt x="449995" y="282766"/>
                  <a:pt x="441392" y="291365"/>
                  <a:pt x="430791" y="291365"/>
                </a:cubicBezTo>
                <a:lnTo>
                  <a:pt x="145799" y="291365"/>
                </a:lnTo>
                <a:cubicBezTo>
                  <a:pt x="135198" y="291365"/>
                  <a:pt x="126594" y="282766"/>
                  <a:pt x="126594" y="272171"/>
                </a:cubicBezTo>
                <a:cubicBezTo>
                  <a:pt x="126594" y="261576"/>
                  <a:pt x="135198" y="252977"/>
                  <a:pt x="145799" y="252977"/>
                </a:cubicBezTo>
                <a:close/>
                <a:moveTo>
                  <a:pt x="145805" y="189750"/>
                </a:moveTo>
                <a:lnTo>
                  <a:pt x="209279" y="189750"/>
                </a:lnTo>
                <a:cubicBezTo>
                  <a:pt x="219884" y="189750"/>
                  <a:pt x="228490" y="198349"/>
                  <a:pt x="228490" y="208944"/>
                </a:cubicBezTo>
                <a:cubicBezTo>
                  <a:pt x="228490" y="219539"/>
                  <a:pt x="219884" y="228138"/>
                  <a:pt x="209279" y="228138"/>
                </a:cubicBezTo>
                <a:lnTo>
                  <a:pt x="145805" y="228138"/>
                </a:lnTo>
                <a:cubicBezTo>
                  <a:pt x="135201" y="228138"/>
                  <a:pt x="126594" y="219539"/>
                  <a:pt x="126594" y="208944"/>
                </a:cubicBezTo>
                <a:cubicBezTo>
                  <a:pt x="126594" y="198349"/>
                  <a:pt x="135201" y="189750"/>
                  <a:pt x="145805" y="189750"/>
                </a:cubicBezTo>
                <a:close/>
                <a:moveTo>
                  <a:pt x="70060" y="133174"/>
                </a:moveTo>
                <a:lnTo>
                  <a:pt x="70060" y="442788"/>
                </a:lnTo>
                <a:lnTo>
                  <a:pt x="538355" y="442788"/>
                </a:lnTo>
                <a:lnTo>
                  <a:pt x="538355" y="133174"/>
                </a:lnTo>
                <a:close/>
                <a:moveTo>
                  <a:pt x="38410" y="69962"/>
                </a:moveTo>
                <a:lnTo>
                  <a:pt x="38410" y="94817"/>
                </a:lnTo>
                <a:lnTo>
                  <a:pt x="570005" y="94817"/>
                </a:lnTo>
                <a:lnTo>
                  <a:pt x="570005" y="69962"/>
                </a:lnTo>
                <a:close/>
                <a:moveTo>
                  <a:pt x="304208" y="0"/>
                </a:moveTo>
                <a:cubicBezTo>
                  <a:pt x="314809" y="0"/>
                  <a:pt x="323413" y="8592"/>
                  <a:pt x="323413" y="19178"/>
                </a:cubicBezTo>
                <a:lnTo>
                  <a:pt x="323413" y="31606"/>
                </a:lnTo>
                <a:lnTo>
                  <a:pt x="589210" y="31606"/>
                </a:lnTo>
                <a:cubicBezTo>
                  <a:pt x="599811" y="31606"/>
                  <a:pt x="608415" y="40197"/>
                  <a:pt x="608415" y="50784"/>
                </a:cubicBezTo>
                <a:lnTo>
                  <a:pt x="608415" y="113995"/>
                </a:lnTo>
                <a:cubicBezTo>
                  <a:pt x="608415" y="124582"/>
                  <a:pt x="599811" y="133174"/>
                  <a:pt x="589210" y="133174"/>
                </a:cubicBezTo>
                <a:lnTo>
                  <a:pt x="576765" y="133174"/>
                </a:lnTo>
                <a:lnTo>
                  <a:pt x="576765" y="461967"/>
                </a:lnTo>
                <a:cubicBezTo>
                  <a:pt x="576765" y="472553"/>
                  <a:pt x="568161" y="481145"/>
                  <a:pt x="557560" y="481145"/>
                </a:cubicBezTo>
                <a:lnTo>
                  <a:pt x="342618" y="481145"/>
                </a:lnTo>
                <a:lnTo>
                  <a:pt x="414521" y="576883"/>
                </a:lnTo>
                <a:cubicBezTo>
                  <a:pt x="420974" y="585321"/>
                  <a:pt x="419284" y="597442"/>
                  <a:pt x="410680" y="603733"/>
                </a:cubicBezTo>
                <a:cubicBezTo>
                  <a:pt x="407300" y="606341"/>
                  <a:pt x="403306" y="607568"/>
                  <a:pt x="399157" y="607568"/>
                </a:cubicBezTo>
                <a:cubicBezTo>
                  <a:pt x="393319" y="607568"/>
                  <a:pt x="387634" y="604960"/>
                  <a:pt x="383793" y="599897"/>
                </a:cubicBezTo>
                <a:lnTo>
                  <a:pt x="323413" y="519348"/>
                </a:lnTo>
                <a:lnTo>
                  <a:pt x="323413" y="588390"/>
                </a:lnTo>
                <a:cubicBezTo>
                  <a:pt x="323413" y="598976"/>
                  <a:pt x="314809" y="607568"/>
                  <a:pt x="304208" y="607568"/>
                </a:cubicBezTo>
                <a:cubicBezTo>
                  <a:pt x="293607" y="607568"/>
                  <a:pt x="285003" y="598976"/>
                  <a:pt x="285003" y="588390"/>
                </a:cubicBezTo>
                <a:lnTo>
                  <a:pt x="285003" y="519348"/>
                </a:lnTo>
                <a:lnTo>
                  <a:pt x="224622" y="599897"/>
                </a:lnTo>
                <a:cubicBezTo>
                  <a:pt x="220781" y="604960"/>
                  <a:pt x="215096" y="607568"/>
                  <a:pt x="209258" y="607568"/>
                </a:cubicBezTo>
                <a:cubicBezTo>
                  <a:pt x="205110" y="607568"/>
                  <a:pt x="201115" y="606341"/>
                  <a:pt x="197735" y="603733"/>
                </a:cubicBezTo>
                <a:cubicBezTo>
                  <a:pt x="189131" y="597442"/>
                  <a:pt x="187441" y="585321"/>
                  <a:pt x="193894" y="576883"/>
                </a:cubicBezTo>
                <a:lnTo>
                  <a:pt x="265798" y="481145"/>
                </a:lnTo>
                <a:lnTo>
                  <a:pt x="50855" y="481145"/>
                </a:lnTo>
                <a:cubicBezTo>
                  <a:pt x="40253" y="481145"/>
                  <a:pt x="31650" y="472553"/>
                  <a:pt x="31650" y="461967"/>
                </a:cubicBezTo>
                <a:lnTo>
                  <a:pt x="31650" y="133174"/>
                </a:lnTo>
                <a:lnTo>
                  <a:pt x="19205" y="133174"/>
                </a:lnTo>
                <a:cubicBezTo>
                  <a:pt x="8604" y="133174"/>
                  <a:pt x="0" y="124582"/>
                  <a:pt x="0" y="113995"/>
                </a:cubicBezTo>
                <a:lnTo>
                  <a:pt x="0" y="50784"/>
                </a:lnTo>
                <a:cubicBezTo>
                  <a:pt x="0" y="40197"/>
                  <a:pt x="8604" y="31606"/>
                  <a:pt x="19205" y="31606"/>
                </a:cubicBezTo>
                <a:lnTo>
                  <a:pt x="285003" y="31606"/>
                </a:lnTo>
                <a:lnTo>
                  <a:pt x="285003" y="19178"/>
                </a:lnTo>
                <a:cubicBezTo>
                  <a:pt x="285003" y="8592"/>
                  <a:pt x="293607" y="0"/>
                  <a:pt x="3042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圆角矩形 13"/>
          <p:cNvSpPr/>
          <p:nvPr/>
        </p:nvSpPr>
        <p:spPr>
          <a:xfrm>
            <a:off x="10294610"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4"/>
          <p:cNvSpPr/>
          <p:nvPr/>
        </p:nvSpPr>
        <p:spPr>
          <a:xfrm>
            <a:off x="10470708" y="5189884"/>
            <a:ext cx="413078" cy="397094"/>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文本框 22"/>
          <p:cNvSpPr txBox="1"/>
          <p:nvPr/>
        </p:nvSpPr>
        <p:spPr>
          <a:xfrm>
            <a:off x="6527914" y="1960385"/>
            <a:ext cx="4741748" cy="1754326"/>
          </a:xfrm>
          <a:prstGeom prst="rect">
            <a:avLst/>
          </a:prstGeom>
          <a:noFill/>
        </p:spPr>
        <p:txBody>
          <a:bodyPr wrap="square" rtlCol="0">
            <a:spAutoFit/>
            <a:scene3d>
              <a:camera prst="orthographicFront"/>
              <a:lightRig rig="threePt" dir="t"/>
            </a:scene3d>
            <a:sp3d contourW="12700"/>
          </a:bodyPr>
          <a:lstStyle/>
          <a:p>
            <a:r>
              <a:rPr lang="zh-CN" altLang="zh-CN" dirty="0"/>
              <a:t>新冠疫情肆虐下各国采取了不同的防疫措施，得到了不同的防疫效果，我想了解在不同的防疫措施下患病人数、疫情能否得到控制或者疫情是否加重、反弹等情况，并基于模拟得到的数据进行分析，得出各种措施是否能有效降低甚至防止疫情的扩散</a:t>
            </a:r>
          </a:p>
        </p:txBody>
      </p:sp>
      <p:sp>
        <p:nvSpPr>
          <p:cNvPr id="27" name="任意多边形: 形状 26"/>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8" name="任意多边形: 形状 27"/>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9" name="文本框 28"/>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01</a:t>
            </a:r>
            <a:endParaRPr lang="zh-CN" altLang="en-US" sz="4000" dirty="0">
              <a:solidFill>
                <a:schemeClr val="accent1"/>
              </a:solidFill>
              <a:latin typeface="Century Gothic" panose="020B0502020202020204" pitchFamily="34" charset="0"/>
            </a:endParaRPr>
          </a:p>
        </p:txBody>
      </p:sp>
      <p:sp>
        <p:nvSpPr>
          <p:cNvPr id="31" name="文本框 30"/>
          <p:cNvSpPr txBox="1"/>
          <p:nvPr/>
        </p:nvSpPr>
        <p:spPr>
          <a:xfrm>
            <a:off x="1473289" y="371367"/>
            <a:ext cx="1808508"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选题背景</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38000">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ppt_w</p:attrName>
                                            </p:attrNameLst>
                                          </p:cBhvr>
                                          <p:tavLst>
                                            <p:tav tm="0">
                                              <p:val>
                                                <p:fltVal val="0"/>
                                              </p:val>
                                            </p:tav>
                                            <p:tav tm="100000">
                                              <p:val>
                                                <p:strVal val="#ppt_w"/>
                                              </p:val>
                                            </p:tav>
                                          </p:tavLst>
                                        </p:anim>
                                        <p:anim calcmode="lin" valueType="num">
                                          <p:cBhvr>
                                            <p:cTn id="42" dur="500" fill="hold"/>
                                            <p:tgtEl>
                                              <p:spTgt spid="19"/>
                                            </p:tgtEl>
                                            <p:attrNameLst>
                                              <p:attrName>ppt_h</p:attrName>
                                            </p:attrNameLst>
                                          </p:cBhvr>
                                          <p:tavLst>
                                            <p:tav tm="0">
                                              <p:val>
                                                <p:fltVal val="0"/>
                                              </p:val>
                                            </p:tav>
                                            <p:tav tm="100000">
                                              <p:val>
                                                <p:strVal val="#ppt_h"/>
                                              </p:val>
                                            </p:tav>
                                          </p:tavLst>
                                        </p:anim>
                                        <p:animEffect transition="in" filter="fade">
                                          <p:cBhvr>
                                            <p:cTn id="43" dur="500"/>
                                            <p:tgtEl>
                                              <p:spTgt spid="1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p:cTn id="51" dur="500" fill="hold"/>
                                            <p:tgtEl>
                                              <p:spTgt spid="20"/>
                                            </p:tgtEl>
                                            <p:attrNameLst>
                                              <p:attrName>ppt_w</p:attrName>
                                            </p:attrNameLst>
                                          </p:cBhvr>
                                          <p:tavLst>
                                            <p:tav tm="0">
                                              <p:val>
                                                <p:fltVal val="0"/>
                                              </p:val>
                                            </p:tav>
                                            <p:tav tm="100000">
                                              <p:val>
                                                <p:strVal val="#ppt_w"/>
                                              </p:val>
                                            </p:tav>
                                          </p:tavLst>
                                        </p:anim>
                                        <p:anim calcmode="lin" valueType="num">
                                          <p:cBhvr>
                                            <p:cTn id="52" dur="500" fill="hold"/>
                                            <p:tgtEl>
                                              <p:spTgt spid="20"/>
                                            </p:tgtEl>
                                            <p:attrNameLst>
                                              <p:attrName>ppt_h</p:attrName>
                                            </p:attrNameLst>
                                          </p:cBhvr>
                                          <p:tavLst>
                                            <p:tav tm="0">
                                              <p:val>
                                                <p:fltVal val="0"/>
                                              </p:val>
                                            </p:tav>
                                            <p:tav tm="100000">
                                              <p:val>
                                                <p:strVal val="#ppt_h"/>
                                              </p:val>
                                            </p:tav>
                                          </p:tavLst>
                                        </p:anim>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8" grpId="0" animBg="1"/>
          <p:bldP spid="8" grpId="0" animBg="1"/>
          <p:bldP spid="17" grpId="0" animBg="1"/>
          <p:bldP spid="11" grpId="0" animBg="1"/>
          <p:bldP spid="19" grpId="0" animBg="1"/>
          <p:bldP spid="14" grpId="0" animBg="1"/>
          <p:bldP spid="20" grpId="0" animBg="1"/>
          <p:bldP spid="2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ppt_w</p:attrName>
                                            </p:attrNameLst>
                                          </p:cBhvr>
                                          <p:tavLst>
                                            <p:tav tm="0">
                                              <p:val>
                                                <p:fltVal val="0"/>
                                              </p:val>
                                            </p:tav>
                                            <p:tav tm="100000">
                                              <p:val>
                                                <p:strVal val="#ppt_w"/>
                                              </p:val>
                                            </p:tav>
                                          </p:tavLst>
                                        </p:anim>
                                        <p:anim calcmode="lin" valueType="num">
                                          <p:cBhvr>
                                            <p:cTn id="42" dur="500" fill="hold"/>
                                            <p:tgtEl>
                                              <p:spTgt spid="19"/>
                                            </p:tgtEl>
                                            <p:attrNameLst>
                                              <p:attrName>ppt_h</p:attrName>
                                            </p:attrNameLst>
                                          </p:cBhvr>
                                          <p:tavLst>
                                            <p:tav tm="0">
                                              <p:val>
                                                <p:fltVal val="0"/>
                                              </p:val>
                                            </p:tav>
                                            <p:tav tm="100000">
                                              <p:val>
                                                <p:strVal val="#ppt_h"/>
                                              </p:val>
                                            </p:tav>
                                          </p:tavLst>
                                        </p:anim>
                                        <p:animEffect transition="in" filter="fade">
                                          <p:cBhvr>
                                            <p:cTn id="43" dur="500"/>
                                            <p:tgtEl>
                                              <p:spTgt spid="1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p:cTn id="51" dur="500" fill="hold"/>
                                            <p:tgtEl>
                                              <p:spTgt spid="20"/>
                                            </p:tgtEl>
                                            <p:attrNameLst>
                                              <p:attrName>ppt_w</p:attrName>
                                            </p:attrNameLst>
                                          </p:cBhvr>
                                          <p:tavLst>
                                            <p:tav tm="0">
                                              <p:val>
                                                <p:fltVal val="0"/>
                                              </p:val>
                                            </p:tav>
                                            <p:tav tm="100000">
                                              <p:val>
                                                <p:strVal val="#ppt_w"/>
                                              </p:val>
                                            </p:tav>
                                          </p:tavLst>
                                        </p:anim>
                                        <p:anim calcmode="lin" valueType="num">
                                          <p:cBhvr>
                                            <p:cTn id="52" dur="500" fill="hold"/>
                                            <p:tgtEl>
                                              <p:spTgt spid="20"/>
                                            </p:tgtEl>
                                            <p:attrNameLst>
                                              <p:attrName>ppt_h</p:attrName>
                                            </p:attrNameLst>
                                          </p:cBhvr>
                                          <p:tavLst>
                                            <p:tav tm="0">
                                              <p:val>
                                                <p:fltVal val="0"/>
                                              </p:val>
                                            </p:tav>
                                            <p:tav tm="100000">
                                              <p:val>
                                                <p:strVal val="#ppt_h"/>
                                              </p:val>
                                            </p:tav>
                                          </p:tavLst>
                                        </p:anim>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8" grpId="0" animBg="1"/>
          <p:bldP spid="8" grpId="0" animBg="1"/>
          <p:bldP spid="17" grpId="0" animBg="1"/>
          <p:bldP spid="11" grpId="0" animBg="1"/>
          <p:bldP spid="19" grpId="0" animBg="1"/>
          <p:bldP spid="14" grpId="0" animBg="1"/>
          <p:bldP spid="20" grpId="0" animBg="1"/>
          <p:bldP spid="23"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2870200" y="139785"/>
            <a:ext cx="6451600" cy="64516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3"/>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图文框 1"/>
          <p:cNvSpPr/>
          <p:nvPr/>
        </p:nvSpPr>
        <p:spPr>
          <a:xfrm>
            <a:off x="4747911" y="1259013"/>
            <a:ext cx="2696178" cy="3909888"/>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p:cNvSpPr txBox="1"/>
          <p:nvPr/>
        </p:nvSpPr>
        <p:spPr>
          <a:xfrm>
            <a:off x="4864100" y="3408144"/>
            <a:ext cx="2463800" cy="1569660"/>
          </a:xfrm>
          <a:prstGeom prst="rect">
            <a:avLst/>
          </a:prstGeom>
          <a:noFill/>
        </p:spPr>
        <p:txBody>
          <a:bodyPr wrap="square" rtlCol="0">
            <a:spAutoFit/>
            <a:scene3d>
              <a:camera prst="orthographicFront"/>
              <a:lightRig rig="threePt" dir="t"/>
            </a:scene3d>
            <a:sp3d contourW="12700"/>
          </a:bodyPr>
          <a:lstStyle/>
          <a:p>
            <a:pPr algn="ctr"/>
            <a:r>
              <a:rPr lang="zh-CN" altLang="en-US" sz="4800" b="1" dirty="0">
                <a:solidFill>
                  <a:schemeClr val="tx1">
                    <a:lumMod val="75000"/>
                    <a:lumOff val="25000"/>
                  </a:schemeClr>
                </a:solidFill>
              </a:rPr>
              <a:t>设计</a:t>
            </a:r>
            <a:endParaRPr lang="en-US" altLang="zh-CN" sz="4800" b="1" dirty="0">
              <a:solidFill>
                <a:schemeClr val="tx1">
                  <a:lumMod val="75000"/>
                  <a:lumOff val="25000"/>
                </a:schemeClr>
              </a:solidFill>
            </a:endParaRPr>
          </a:p>
          <a:p>
            <a:pPr algn="ctr"/>
            <a:r>
              <a:rPr lang="zh-CN" altLang="en-US" sz="4800" b="1" dirty="0">
                <a:solidFill>
                  <a:schemeClr val="tx1">
                    <a:lumMod val="75000"/>
                    <a:lumOff val="25000"/>
                  </a:schemeClr>
                </a:solidFill>
              </a:rPr>
              <a:t>理念</a:t>
            </a:r>
            <a:endParaRPr lang="en-US" altLang="zh-CN" sz="4800" b="1" dirty="0">
              <a:solidFill>
                <a:schemeClr val="tx1">
                  <a:lumMod val="75000"/>
                  <a:lumOff val="25000"/>
                </a:schemeClr>
              </a:solidFill>
            </a:endParaRPr>
          </a:p>
        </p:txBody>
      </p:sp>
      <p:sp>
        <p:nvSpPr>
          <p:cNvPr id="6" name="文本框 5"/>
          <p:cNvSpPr txBox="1"/>
          <p:nvPr/>
        </p:nvSpPr>
        <p:spPr>
          <a:xfrm>
            <a:off x="4864100" y="1482574"/>
            <a:ext cx="2463800" cy="1569660"/>
          </a:xfrm>
          <a:prstGeom prst="rect">
            <a:avLst/>
          </a:prstGeom>
          <a:noFill/>
        </p:spPr>
        <p:txBody>
          <a:bodyPr wrap="square" rtlCol="0">
            <a:spAutoFit/>
            <a:scene3d>
              <a:camera prst="orthographicFront"/>
              <a:lightRig rig="threePt" dir="t"/>
            </a:scene3d>
            <a:sp3d contourW="12700"/>
          </a:bodyPr>
          <a:lstStyle/>
          <a:p>
            <a:pPr algn="ctr"/>
            <a:r>
              <a:rPr lang="en-US" altLang="zh-CN" sz="9600" dirty="0">
                <a:solidFill>
                  <a:schemeClr val="bg1"/>
                </a:solidFill>
                <a:latin typeface="Century Gothic" panose="020B0502020202020204" pitchFamily="34" charset="0"/>
              </a:rPr>
              <a:t>02</a:t>
            </a:r>
            <a:endParaRPr lang="zh-CN" altLang="en-US" sz="9600" dirty="0">
              <a:solidFill>
                <a:schemeClr val="bg1"/>
              </a:solidFill>
              <a:latin typeface="Century Gothic" panose="020B0502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6" presetClass="entr" presetSubtype="26"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Horizontal)">
                                      <p:cBhvr>
                                        <p:cTn id="20" dur="500"/>
                                        <p:tgtEl>
                                          <p:spTgt spid="2"/>
                                        </p:tgtEl>
                                      </p:cBhvr>
                                    </p:animEffec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animBg="1"/>
      <p:bldP spid="2" grpId="0" animBg="1"/>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4713" y="1312178"/>
            <a:ext cx="5221287" cy="4825004"/>
          </a:xfrm>
          <a:prstGeom prst="rect">
            <a:avLst/>
          </a:prstGeom>
          <a:blipFill>
            <a:blip r:embed="rId3"/>
            <a:srcRect/>
            <a:stretch>
              <a:fillRect l="-34778" r="-346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圆角矩形 4"/>
          <p:cNvSpPr/>
          <p:nvPr/>
        </p:nvSpPr>
        <p:spPr>
          <a:xfrm>
            <a:off x="6675452"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5"/>
          <p:cNvSpPr/>
          <p:nvPr/>
        </p:nvSpPr>
        <p:spPr>
          <a:xfrm>
            <a:off x="6851550" y="5185919"/>
            <a:ext cx="413078" cy="405023"/>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8" name="圆角矩形 7"/>
          <p:cNvSpPr/>
          <p:nvPr/>
        </p:nvSpPr>
        <p:spPr>
          <a:xfrm>
            <a:off x="7881838"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8"/>
          <p:cNvSpPr/>
          <p:nvPr/>
        </p:nvSpPr>
        <p:spPr>
          <a:xfrm>
            <a:off x="8057936" y="5198007"/>
            <a:ext cx="413078" cy="380847"/>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圆角矩形 10"/>
          <p:cNvSpPr/>
          <p:nvPr/>
        </p:nvSpPr>
        <p:spPr>
          <a:xfrm>
            <a:off x="9088223"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1"/>
          <p:cNvSpPr/>
          <p:nvPr/>
        </p:nvSpPr>
        <p:spPr>
          <a:xfrm>
            <a:off x="9264321" y="5182180"/>
            <a:ext cx="413078" cy="412502"/>
          </a:xfrm>
          <a:custGeom>
            <a:avLst/>
            <a:gdLst>
              <a:gd name="connsiteX0" fmla="*/ 145802 w 608415"/>
              <a:gd name="connsiteY0" fmla="*/ 316204 h 607568"/>
              <a:gd name="connsiteX1" fmla="*/ 335878 w 608415"/>
              <a:gd name="connsiteY1" fmla="*/ 316204 h 607568"/>
              <a:gd name="connsiteX2" fmla="*/ 355085 w 608415"/>
              <a:gd name="connsiteY2" fmla="*/ 335363 h 607568"/>
              <a:gd name="connsiteX3" fmla="*/ 335878 w 608415"/>
              <a:gd name="connsiteY3" fmla="*/ 354521 h 607568"/>
              <a:gd name="connsiteX4" fmla="*/ 145802 w 608415"/>
              <a:gd name="connsiteY4" fmla="*/ 354521 h 607568"/>
              <a:gd name="connsiteX5" fmla="*/ 126594 w 608415"/>
              <a:gd name="connsiteY5" fmla="*/ 335363 h 607568"/>
              <a:gd name="connsiteX6" fmla="*/ 145802 w 608415"/>
              <a:gd name="connsiteY6" fmla="*/ 316204 h 607568"/>
              <a:gd name="connsiteX7" fmla="*/ 145799 w 608415"/>
              <a:gd name="connsiteY7" fmla="*/ 252977 h 607568"/>
              <a:gd name="connsiteX8" fmla="*/ 430791 w 608415"/>
              <a:gd name="connsiteY8" fmla="*/ 252977 h 607568"/>
              <a:gd name="connsiteX9" fmla="*/ 449995 w 608415"/>
              <a:gd name="connsiteY9" fmla="*/ 272171 h 607568"/>
              <a:gd name="connsiteX10" fmla="*/ 430791 w 608415"/>
              <a:gd name="connsiteY10" fmla="*/ 291365 h 607568"/>
              <a:gd name="connsiteX11" fmla="*/ 145799 w 608415"/>
              <a:gd name="connsiteY11" fmla="*/ 291365 h 607568"/>
              <a:gd name="connsiteX12" fmla="*/ 126594 w 608415"/>
              <a:gd name="connsiteY12" fmla="*/ 272171 h 607568"/>
              <a:gd name="connsiteX13" fmla="*/ 145799 w 608415"/>
              <a:gd name="connsiteY13" fmla="*/ 252977 h 607568"/>
              <a:gd name="connsiteX14" fmla="*/ 145805 w 608415"/>
              <a:gd name="connsiteY14" fmla="*/ 189750 h 607568"/>
              <a:gd name="connsiteX15" fmla="*/ 209279 w 608415"/>
              <a:gd name="connsiteY15" fmla="*/ 189750 h 607568"/>
              <a:gd name="connsiteX16" fmla="*/ 228490 w 608415"/>
              <a:gd name="connsiteY16" fmla="*/ 208944 h 607568"/>
              <a:gd name="connsiteX17" fmla="*/ 209279 w 608415"/>
              <a:gd name="connsiteY17" fmla="*/ 228138 h 607568"/>
              <a:gd name="connsiteX18" fmla="*/ 145805 w 608415"/>
              <a:gd name="connsiteY18" fmla="*/ 228138 h 607568"/>
              <a:gd name="connsiteX19" fmla="*/ 126594 w 608415"/>
              <a:gd name="connsiteY19" fmla="*/ 208944 h 607568"/>
              <a:gd name="connsiteX20" fmla="*/ 145805 w 608415"/>
              <a:gd name="connsiteY20" fmla="*/ 189750 h 607568"/>
              <a:gd name="connsiteX21" fmla="*/ 70060 w 608415"/>
              <a:gd name="connsiteY21" fmla="*/ 133174 h 607568"/>
              <a:gd name="connsiteX22" fmla="*/ 70060 w 608415"/>
              <a:gd name="connsiteY22" fmla="*/ 442788 h 607568"/>
              <a:gd name="connsiteX23" fmla="*/ 538355 w 608415"/>
              <a:gd name="connsiteY23" fmla="*/ 442788 h 607568"/>
              <a:gd name="connsiteX24" fmla="*/ 538355 w 608415"/>
              <a:gd name="connsiteY24" fmla="*/ 133174 h 607568"/>
              <a:gd name="connsiteX25" fmla="*/ 38410 w 608415"/>
              <a:gd name="connsiteY25" fmla="*/ 69962 h 607568"/>
              <a:gd name="connsiteX26" fmla="*/ 38410 w 608415"/>
              <a:gd name="connsiteY26" fmla="*/ 94817 h 607568"/>
              <a:gd name="connsiteX27" fmla="*/ 570005 w 608415"/>
              <a:gd name="connsiteY27" fmla="*/ 94817 h 607568"/>
              <a:gd name="connsiteX28" fmla="*/ 570005 w 608415"/>
              <a:gd name="connsiteY28" fmla="*/ 69962 h 607568"/>
              <a:gd name="connsiteX29" fmla="*/ 304208 w 608415"/>
              <a:gd name="connsiteY29" fmla="*/ 0 h 607568"/>
              <a:gd name="connsiteX30" fmla="*/ 323413 w 608415"/>
              <a:gd name="connsiteY30" fmla="*/ 19178 h 607568"/>
              <a:gd name="connsiteX31" fmla="*/ 323413 w 608415"/>
              <a:gd name="connsiteY31" fmla="*/ 31606 h 607568"/>
              <a:gd name="connsiteX32" fmla="*/ 589210 w 608415"/>
              <a:gd name="connsiteY32" fmla="*/ 31606 h 607568"/>
              <a:gd name="connsiteX33" fmla="*/ 608415 w 608415"/>
              <a:gd name="connsiteY33" fmla="*/ 50784 h 607568"/>
              <a:gd name="connsiteX34" fmla="*/ 608415 w 608415"/>
              <a:gd name="connsiteY34" fmla="*/ 113995 h 607568"/>
              <a:gd name="connsiteX35" fmla="*/ 589210 w 608415"/>
              <a:gd name="connsiteY35" fmla="*/ 133174 h 607568"/>
              <a:gd name="connsiteX36" fmla="*/ 576765 w 608415"/>
              <a:gd name="connsiteY36" fmla="*/ 133174 h 607568"/>
              <a:gd name="connsiteX37" fmla="*/ 576765 w 608415"/>
              <a:gd name="connsiteY37" fmla="*/ 461967 h 607568"/>
              <a:gd name="connsiteX38" fmla="*/ 557560 w 608415"/>
              <a:gd name="connsiteY38" fmla="*/ 481145 h 607568"/>
              <a:gd name="connsiteX39" fmla="*/ 342618 w 608415"/>
              <a:gd name="connsiteY39" fmla="*/ 481145 h 607568"/>
              <a:gd name="connsiteX40" fmla="*/ 414521 w 608415"/>
              <a:gd name="connsiteY40" fmla="*/ 576883 h 607568"/>
              <a:gd name="connsiteX41" fmla="*/ 410680 w 608415"/>
              <a:gd name="connsiteY41" fmla="*/ 603733 h 607568"/>
              <a:gd name="connsiteX42" fmla="*/ 399157 w 608415"/>
              <a:gd name="connsiteY42" fmla="*/ 607568 h 607568"/>
              <a:gd name="connsiteX43" fmla="*/ 383793 w 608415"/>
              <a:gd name="connsiteY43" fmla="*/ 599897 h 607568"/>
              <a:gd name="connsiteX44" fmla="*/ 323413 w 608415"/>
              <a:gd name="connsiteY44" fmla="*/ 519348 h 607568"/>
              <a:gd name="connsiteX45" fmla="*/ 323413 w 608415"/>
              <a:gd name="connsiteY45" fmla="*/ 588390 h 607568"/>
              <a:gd name="connsiteX46" fmla="*/ 304208 w 608415"/>
              <a:gd name="connsiteY46" fmla="*/ 607568 h 607568"/>
              <a:gd name="connsiteX47" fmla="*/ 285003 w 608415"/>
              <a:gd name="connsiteY47" fmla="*/ 588390 h 607568"/>
              <a:gd name="connsiteX48" fmla="*/ 285003 w 608415"/>
              <a:gd name="connsiteY48" fmla="*/ 519348 h 607568"/>
              <a:gd name="connsiteX49" fmla="*/ 224622 w 608415"/>
              <a:gd name="connsiteY49" fmla="*/ 599897 h 607568"/>
              <a:gd name="connsiteX50" fmla="*/ 209258 w 608415"/>
              <a:gd name="connsiteY50" fmla="*/ 607568 h 607568"/>
              <a:gd name="connsiteX51" fmla="*/ 197735 w 608415"/>
              <a:gd name="connsiteY51" fmla="*/ 603733 h 607568"/>
              <a:gd name="connsiteX52" fmla="*/ 193894 w 608415"/>
              <a:gd name="connsiteY52" fmla="*/ 576883 h 607568"/>
              <a:gd name="connsiteX53" fmla="*/ 265798 w 608415"/>
              <a:gd name="connsiteY53" fmla="*/ 481145 h 607568"/>
              <a:gd name="connsiteX54" fmla="*/ 50855 w 608415"/>
              <a:gd name="connsiteY54" fmla="*/ 481145 h 607568"/>
              <a:gd name="connsiteX55" fmla="*/ 31650 w 608415"/>
              <a:gd name="connsiteY55" fmla="*/ 461967 h 607568"/>
              <a:gd name="connsiteX56" fmla="*/ 31650 w 608415"/>
              <a:gd name="connsiteY56" fmla="*/ 133174 h 607568"/>
              <a:gd name="connsiteX57" fmla="*/ 19205 w 608415"/>
              <a:gd name="connsiteY57" fmla="*/ 133174 h 607568"/>
              <a:gd name="connsiteX58" fmla="*/ 0 w 608415"/>
              <a:gd name="connsiteY58" fmla="*/ 113995 h 607568"/>
              <a:gd name="connsiteX59" fmla="*/ 0 w 608415"/>
              <a:gd name="connsiteY59" fmla="*/ 50784 h 607568"/>
              <a:gd name="connsiteX60" fmla="*/ 19205 w 608415"/>
              <a:gd name="connsiteY60" fmla="*/ 31606 h 607568"/>
              <a:gd name="connsiteX61" fmla="*/ 285003 w 608415"/>
              <a:gd name="connsiteY61" fmla="*/ 31606 h 607568"/>
              <a:gd name="connsiteX62" fmla="*/ 285003 w 608415"/>
              <a:gd name="connsiteY62" fmla="*/ 19178 h 607568"/>
              <a:gd name="connsiteX63" fmla="*/ 304208 w 608415"/>
              <a:gd name="connsiteY6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8415" h="607568">
                <a:moveTo>
                  <a:pt x="145802" y="316204"/>
                </a:moveTo>
                <a:lnTo>
                  <a:pt x="335878" y="316204"/>
                </a:lnTo>
                <a:cubicBezTo>
                  <a:pt x="346480" y="316204"/>
                  <a:pt x="355085" y="324787"/>
                  <a:pt x="355085" y="335363"/>
                </a:cubicBezTo>
                <a:cubicBezTo>
                  <a:pt x="355085" y="345938"/>
                  <a:pt x="346480" y="354521"/>
                  <a:pt x="335878" y="354521"/>
                </a:cubicBezTo>
                <a:lnTo>
                  <a:pt x="145802" y="354521"/>
                </a:lnTo>
                <a:cubicBezTo>
                  <a:pt x="135199" y="354521"/>
                  <a:pt x="126594" y="345938"/>
                  <a:pt x="126594" y="335363"/>
                </a:cubicBezTo>
                <a:cubicBezTo>
                  <a:pt x="126594" y="324787"/>
                  <a:pt x="135199" y="316204"/>
                  <a:pt x="145802" y="316204"/>
                </a:cubicBezTo>
                <a:close/>
                <a:moveTo>
                  <a:pt x="145799" y="252977"/>
                </a:moveTo>
                <a:lnTo>
                  <a:pt x="430791" y="252977"/>
                </a:lnTo>
                <a:cubicBezTo>
                  <a:pt x="441392" y="252977"/>
                  <a:pt x="449995" y="261576"/>
                  <a:pt x="449995" y="272171"/>
                </a:cubicBezTo>
                <a:cubicBezTo>
                  <a:pt x="449995" y="282766"/>
                  <a:pt x="441392" y="291365"/>
                  <a:pt x="430791" y="291365"/>
                </a:cubicBezTo>
                <a:lnTo>
                  <a:pt x="145799" y="291365"/>
                </a:lnTo>
                <a:cubicBezTo>
                  <a:pt x="135198" y="291365"/>
                  <a:pt x="126594" y="282766"/>
                  <a:pt x="126594" y="272171"/>
                </a:cubicBezTo>
                <a:cubicBezTo>
                  <a:pt x="126594" y="261576"/>
                  <a:pt x="135198" y="252977"/>
                  <a:pt x="145799" y="252977"/>
                </a:cubicBezTo>
                <a:close/>
                <a:moveTo>
                  <a:pt x="145805" y="189750"/>
                </a:moveTo>
                <a:lnTo>
                  <a:pt x="209279" y="189750"/>
                </a:lnTo>
                <a:cubicBezTo>
                  <a:pt x="219884" y="189750"/>
                  <a:pt x="228490" y="198349"/>
                  <a:pt x="228490" y="208944"/>
                </a:cubicBezTo>
                <a:cubicBezTo>
                  <a:pt x="228490" y="219539"/>
                  <a:pt x="219884" y="228138"/>
                  <a:pt x="209279" y="228138"/>
                </a:cubicBezTo>
                <a:lnTo>
                  <a:pt x="145805" y="228138"/>
                </a:lnTo>
                <a:cubicBezTo>
                  <a:pt x="135201" y="228138"/>
                  <a:pt x="126594" y="219539"/>
                  <a:pt x="126594" y="208944"/>
                </a:cubicBezTo>
                <a:cubicBezTo>
                  <a:pt x="126594" y="198349"/>
                  <a:pt x="135201" y="189750"/>
                  <a:pt x="145805" y="189750"/>
                </a:cubicBezTo>
                <a:close/>
                <a:moveTo>
                  <a:pt x="70060" y="133174"/>
                </a:moveTo>
                <a:lnTo>
                  <a:pt x="70060" y="442788"/>
                </a:lnTo>
                <a:lnTo>
                  <a:pt x="538355" y="442788"/>
                </a:lnTo>
                <a:lnTo>
                  <a:pt x="538355" y="133174"/>
                </a:lnTo>
                <a:close/>
                <a:moveTo>
                  <a:pt x="38410" y="69962"/>
                </a:moveTo>
                <a:lnTo>
                  <a:pt x="38410" y="94817"/>
                </a:lnTo>
                <a:lnTo>
                  <a:pt x="570005" y="94817"/>
                </a:lnTo>
                <a:lnTo>
                  <a:pt x="570005" y="69962"/>
                </a:lnTo>
                <a:close/>
                <a:moveTo>
                  <a:pt x="304208" y="0"/>
                </a:moveTo>
                <a:cubicBezTo>
                  <a:pt x="314809" y="0"/>
                  <a:pt x="323413" y="8592"/>
                  <a:pt x="323413" y="19178"/>
                </a:cubicBezTo>
                <a:lnTo>
                  <a:pt x="323413" y="31606"/>
                </a:lnTo>
                <a:lnTo>
                  <a:pt x="589210" y="31606"/>
                </a:lnTo>
                <a:cubicBezTo>
                  <a:pt x="599811" y="31606"/>
                  <a:pt x="608415" y="40197"/>
                  <a:pt x="608415" y="50784"/>
                </a:cubicBezTo>
                <a:lnTo>
                  <a:pt x="608415" y="113995"/>
                </a:lnTo>
                <a:cubicBezTo>
                  <a:pt x="608415" y="124582"/>
                  <a:pt x="599811" y="133174"/>
                  <a:pt x="589210" y="133174"/>
                </a:cubicBezTo>
                <a:lnTo>
                  <a:pt x="576765" y="133174"/>
                </a:lnTo>
                <a:lnTo>
                  <a:pt x="576765" y="461967"/>
                </a:lnTo>
                <a:cubicBezTo>
                  <a:pt x="576765" y="472553"/>
                  <a:pt x="568161" y="481145"/>
                  <a:pt x="557560" y="481145"/>
                </a:cubicBezTo>
                <a:lnTo>
                  <a:pt x="342618" y="481145"/>
                </a:lnTo>
                <a:lnTo>
                  <a:pt x="414521" y="576883"/>
                </a:lnTo>
                <a:cubicBezTo>
                  <a:pt x="420974" y="585321"/>
                  <a:pt x="419284" y="597442"/>
                  <a:pt x="410680" y="603733"/>
                </a:cubicBezTo>
                <a:cubicBezTo>
                  <a:pt x="407300" y="606341"/>
                  <a:pt x="403306" y="607568"/>
                  <a:pt x="399157" y="607568"/>
                </a:cubicBezTo>
                <a:cubicBezTo>
                  <a:pt x="393319" y="607568"/>
                  <a:pt x="387634" y="604960"/>
                  <a:pt x="383793" y="599897"/>
                </a:cubicBezTo>
                <a:lnTo>
                  <a:pt x="323413" y="519348"/>
                </a:lnTo>
                <a:lnTo>
                  <a:pt x="323413" y="588390"/>
                </a:lnTo>
                <a:cubicBezTo>
                  <a:pt x="323413" y="598976"/>
                  <a:pt x="314809" y="607568"/>
                  <a:pt x="304208" y="607568"/>
                </a:cubicBezTo>
                <a:cubicBezTo>
                  <a:pt x="293607" y="607568"/>
                  <a:pt x="285003" y="598976"/>
                  <a:pt x="285003" y="588390"/>
                </a:cubicBezTo>
                <a:lnTo>
                  <a:pt x="285003" y="519348"/>
                </a:lnTo>
                <a:lnTo>
                  <a:pt x="224622" y="599897"/>
                </a:lnTo>
                <a:cubicBezTo>
                  <a:pt x="220781" y="604960"/>
                  <a:pt x="215096" y="607568"/>
                  <a:pt x="209258" y="607568"/>
                </a:cubicBezTo>
                <a:cubicBezTo>
                  <a:pt x="205110" y="607568"/>
                  <a:pt x="201115" y="606341"/>
                  <a:pt x="197735" y="603733"/>
                </a:cubicBezTo>
                <a:cubicBezTo>
                  <a:pt x="189131" y="597442"/>
                  <a:pt x="187441" y="585321"/>
                  <a:pt x="193894" y="576883"/>
                </a:cubicBezTo>
                <a:lnTo>
                  <a:pt x="265798" y="481145"/>
                </a:lnTo>
                <a:lnTo>
                  <a:pt x="50855" y="481145"/>
                </a:lnTo>
                <a:cubicBezTo>
                  <a:pt x="40253" y="481145"/>
                  <a:pt x="31650" y="472553"/>
                  <a:pt x="31650" y="461967"/>
                </a:cubicBezTo>
                <a:lnTo>
                  <a:pt x="31650" y="133174"/>
                </a:lnTo>
                <a:lnTo>
                  <a:pt x="19205" y="133174"/>
                </a:lnTo>
                <a:cubicBezTo>
                  <a:pt x="8604" y="133174"/>
                  <a:pt x="0" y="124582"/>
                  <a:pt x="0" y="113995"/>
                </a:cubicBezTo>
                <a:lnTo>
                  <a:pt x="0" y="50784"/>
                </a:lnTo>
                <a:cubicBezTo>
                  <a:pt x="0" y="40197"/>
                  <a:pt x="8604" y="31606"/>
                  <a:pt x="19205" y="31606"/>
                </a:cubicBezTo>
                <a:lnTo>
                  <a:pt x="285003" y="31606"/>
                </a:lnTo>
                <a:lnTo>
                  <a:pt x="285003" y="19178"/>
                </a:lnTo>
                <a:cubicBezTo>
                  <a:pt x="285003" y="8592"/>
                  <a:pt x="293607" y="0"/>
                  <a:pt x="3042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圆角矩形 13"/>
          <p:cNvSpPr/>
          <p:nvPr/>
        </p:nvSpPr>
        <p:spPr>
          <a:xfrm>
            <a:off x="10294610"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4"/>
          <p:cNvSpPr/>
          <p:nvPr/>
        </p:nvSpPr>
        <p:spPr>
          <a:xfrm>
            <a:off x="10470708" y="5189884"/>
            <a:ext cx="413078" cy="397094"/>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文本框 22"/>
          <p:cNvSpPr txBox="1"/>
          <p:nvPr/>
        </p:nvSpPr>
        <p:spPr>
          <a:xfrm>
            <a:off x="6446634" y="1224282"/>
            <a:ext cx="4741748" cy="3693319"/>
          </a:xfrm>
          <a:prstGeom prst="rect">
            <a:avLst/>
          </a:prstGeom>
          <a:noFill/>
        </p:spPr>
        <p:txBody>
          <a:bodyPr wrap="square" rtlCol="0">
            <a:spAutoFit/>
            <a:scene3d>
              <a:camera prst="orthographicFront"/>
              <a:lightRig rig="threePt" dir="t"/>
            </a:scene3d>
            <a:sp3d contourW="12700"/>
          </a:bodyPr>
          <a:lstStyle/>
          <a:p>
            <a:r>
              <a:rPr lang="zh-CN" altLang="zh-CN" dirty="0"/>
              <a:t>（</a:t>
            </a:r>
            <a:r>
              <a:rPr lang="en-US" altLang="zh-CN" dirty="0"/>
              <a:t>1</a:t>
            </a:r>
            <a:r>
              <a:rPr lang="zh-CN" altLang="zh-CN" dirty="0"/>
              <a:t>）完全开放。基本上不加任何管控，也基本不接种疫苗。</a:t>
            </a:r>
          </a:p>
          <a:p>
            <a:r>
              <a:rPr lang="zh-CN" altLang="zh-CN" dirty="0"/>
              <a:t>（</a:t>
            </a:r>
            <a:r>
              <a:rPr lang="en-US" altLang="zh-CN" dirty="0"/>
              <a:t>2</a:t>
            </a:r>
            <a:r>
              <a:rPr lang="zh-CN" altLang="zh-CN" dirty="0"/>
              <a:t>）疫苗接种</a:t>
            </a:r>
            <a:r>
              <a:rPr lang="en-US" altLang="zh-CN" dirty="0"/>
              <a:t>+</a:t>
            </a:r>
            <a:r>
              <a:rPr lang="zh-CN" altLang="zh-CN" dirty="0"/>
              <a:t>基本不管控。号召人群接种疫苗，但对公众出行活动基本不管控。期望随着疫苗接种率的提升，疫情得到控制。</a:t>
            </a:r>
          </a:p>
          <a:p>
            <a:r>
              <a:rPr lang="zh-CN" altLang="zh-CN" dirty="0"/>
              <a:t>（</a:t>
            </a:r>
            <a:r>
              <a:rPr lang="en-US" altLang="zh-CN" dirty="0"/>
              <a:t>3</a:t>
            </a:r>
            <a:r>
              <a:rPr lang="zh-CN" altLang="zh-CN" dirty="0"/>
              <a:t>）疫苗接种</a:t>
            </a:r>
            <a:r>
              <a:rPr lang="en-US" altLang="zh-CN" dirty="0"/>
              <a:t>+</a:t>
            </a:r>
            <a:r>
              <a:rPr lang="zh-CN" altLang="zh-CN" dirty="0"/>
              <a:t>公共场所适度管控。在加大疫苗接种的同时，对公众场所和人群出行进行适度管控，比如中小学停课，娱乐场所部分关闭，以及呼吁人群带口罩及消毒。</a:t>
            </a:r>
          </a:p>
          <a:p>
            <a:r>
              <a:rPr lang="zh-CN" altLang="zh-CN" dirty="0"/>
              <a:t>（</a:t>
            </a:r>
            <a:r>
              <a:rPr lang="en-US" altLang="zh-CN" dirty="0"/>
              <a:t>4</a:t>
            </a:r>
            <a:r>
              <a:rPr lang="zh-CN" altLang="zh-CN" dirty="0"/>
              <a:t>）疫苗接种</a:t>
            </a:r>
            <a:r>
              <a:rPr lang="en-US" altLang="zh-CN" dirty="0"/>
              <a:t>+</a:t>
            </a:r>
            <a:r>
              <a:rPr lang="zh-CN" altLang="zh-CN" dirty="0"/>
              <a:t>公共场所适度管控</a:t>
            </a:r>
            <a:r>
              <a:rPr lang="en-US" altLang="zh-CN" dirty="0"/>
              <a:t>+</a:t>
            </a:r>
            <a:r>
              <a:rPr lang="zh-CN" altLang="zh-CN" dirty="0"/>
              <a:t>零容忍。除了（</a:t>
            </a:r>
            <a:r>
              <a:rPr lang="en-US" altLang="zh-CN" dirty="0"/>
              <a:t>3</a:t>
            </a:r>
            <a:r>
              <a:rPr lang="zh-CN" altLang="zh-CN" dirty="0"/>
              <a:t>）的措施以外，严格执行“零容忍”，只要发现病人，立即隔离，并做好密接者排查和区域大排查。</a:t>
            </a:r>
          </a:p>
        </p:txBody>
      </p:sp>
      <p:sp>
        <p:nvSpPr>
          <p:cNvPr id="27" name="任意多边形: 形状 26"/>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8" name="任意多边形: 形状 27"/>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9" name="文本框 28"/>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01</a:t>
            </a:r>
            <a:endParaRPr lang="zh-CN" altLang="en-US" sz="4000" dirty="0">
              <a:solidFill>
                <a:schemeClr val="accent1"/>
              </a:solidFill>
              <a:latin typeface="Century Gothic" panose="020B0502020202020204" pitchFamily="34" charset="0"/>
            </a:endParaRPr>
          </a:p>
        </p:txBody>
      </p:sp>
      <p:sp>
        <p:nvSpPr>
          <p:cNvPr id="31" name="文本框 30"/>
          <p:cNvSpPr txBox="1"/>
          <p:nvPr/>
        </p:nvSpPr>
        <p:spPr>
          <a:xfrm>
            <a:off x="1473289" y="366875"/>
            <a:ext cx="2646878"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四种防疫措施</a:t>
            </a:r>
          </a:p>
        </p:txBody>
      </p:sp>
    </p:spTree>
    <p:extLst>
      <p:ext uri="{BB962C8B-B14F-4D97-AF65-F5344CB8AC3E}">
        <p14:creationId xmlns:p14="http://schemas.microsoft.com/office/powerpoint/2010/main" val="38553892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38000">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ppt_w</p:attrName>
                                            </p:attrNameLst>
                                          </p:cBhvr>
                                          <p:tavLst>
                                            <p:tav tm="0">
                                              <p:val>
                                                <p:fltVal val="0"/>
                                              </p:val>
                                            </p:tav>
                                            <p:tav tm="100000">
                                              <p:val>
                                                <p:strVal val="#ppt_w"/>
                                              </p:val>
                                            </p:tav>
                                          </p:tavLst>
                                        </p:anim>
                                        <p:anim calcmode="lin" valueType="num">
                                          <p:cBhvr>
                                            <p:cTn id="42" dur="500" fill="hold"/>
                                            <p:tgtEl>
                                              <p:spTgt spid="19"/>
                                            </p:tgtEl>
                                            <p:attrNameLst>
                                              <p:attrName>ppt_h</p:attrName>
                                            </p:attrNameLst>
                                          </p:cBhvr>
                                          <p:tavLst>
                                            <p:tav tm="0">
                                              <p:val>
                                                <p:fltVal val="0"/>
                                              </p:val>
                                            </p:tav>
                                            <p:tav tm="100000">
                                              <p:val>
                                                <p:strVal val="#ppt_h"/>
                                              </p:val>
                                            </p:tav>
                                          </p:tavLst>
                                        </p:anim>
                                        <p:animEffect transition="in" filter="fade">
                                          <p:cBhvr>
                                            <p:cTn id="43" dur="500"/>
                                            <p:tgtEl>
                                              <p:spTgt spid="1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p:cTn id="51" dur="500" fill="hold"/>
                                            <p:tgtEl>
                                              <p:spTgt spid="20"/>
                                            </p:tgtEl>
                                            <p:attrNameLst>
                                              <p:attrName>ppt_w</p:attrName>
                                            </p:attrNameLst>
                                          </p:cBhvr>
                                          <p:tavLst>
                                            <p:tav tm="0">
                                              <p:val>
                                                <p:fltVal val="0"/>
                                              </p:val>
                                            </p:tav>
                                            <p:tav tm="100000">
                                              <p:val>
                                                <p:strVal val="#ppt_w"/>
                                              </p:val>
                                            </p:tav>
                                          </p:tavLst>
                                        </p:anim>
                                        <p:anim calcmode="lin" valueType="num">
                                          <p:cBhvr>
                                            <p:cTn id="52" dur="500" fill="hold"/>
                                            <p:tgtEl>
                                              <p:spTgt spid="20"/>
                                            </p:tgtEl>
                                            <p:attrNameLst>
                                              <p:attrName>ppt_h</p:attrName>
                                            </p:attrNameLst>
                                          </p:cBhvr>
                                          <p:tavLst>
                                            <p:tav tm="0">
                                              <p:val>
                                                <p:fltVal val="0"/>
                                              </p:val>
                                            </p:tav>
                                            <p:tav tm="100000">
                                              <p:val>
                                                <p:strVal val="#ppt_h"/>
                                              </p:val>
                                            </p:tav>
                                          </p:tavLst>
                                        </p:anim>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8" grpId="0" animBg="1"/>
          <p:bldP spid="8" grpId="0" animBg="1"/>
          <p:bldP spid="17" grpId="0" animBg="1"/>
          <p:bldP spid="11" grpId="0" animBg="1"/>
          <p:bldP spid="19" grpId="0" animBg="1"/>
          <p:bldP spid="14" grpId="0" animBg="1"/>
          <p:bldP spid="20" grpId="0" animBg="1"/>
          <p:bldP spid="2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ppt_w</p:attrName>
                                            </p:attrNameLst>
                                          </p:cBhvr>
                                          <p:tavLst>
                                            <p:tav tm="0">
                                              <p:val>
                                                <p:fltVal val="0"/>
                                              </p:val>
                                            </p:tav>
                                            <p:tav tm="100000">
                                              <p:val>
                                                <p:strVal val="#ppt_w"/>
                                              </p:val>
                                            </p:tav>
                                          </p:tavLst>
                                        </p:anim>
                                        <p:anim calcmode="lin" valueType="num">
                                          <p:cBhvr>
                                            <p:cTn id="42" dur="500" fill="hold"/>
                                            <p:tgtEl>
                                              <p:spTgt spid="19"/>
                                            </p:tgtEl>
                                            <p:attrNameLst>
                                              <p:attrName>ppt_h</p:attrName>
                                            </p:attrNameLst>
                                          </p:cBhvr>
                                          <p:tavLst>
                                            <p:tav tm="0">
                                              <p:val>
                                                <p:fltVal val="0"/>
                                              </p:val>
                                            </p:tav>
                                            <p:tav tm="100000">
                                              <p:val>
                                                <p:strVal val="#ppt_h"/>
                                              </p:val>
                                            </p:tav>
                                          </p:tavLst>
                                        </p:anim>
                                        <p:animEffect transition="in" filter="fade">
                                          <p:cBhvr>
                                            <p:cTn id="43" dur="500"/>
                                            <p:tgtEl>
                                              <p:spTgt spid="1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p:cTn id="51" dur="500" fill="hold"/>
                                            <p:tgtEl>
                                              <p:spTgt spid="20"/>
                                            </p:tgtEl>
                                            <p:attrNameLst>
                                              <p:attrName>ppt_w</p:attrName>
                                            </p:attrNameLst>
                                          </p:cBhvr>
                                          <p:tavLst>
                                            <p:tav tm="0">
                                              <p:val>
                                                <p:fltVal val="0"/>
                                              </p:val>
                                            </p:tav>
                                            <p:tav tm="100000">
                                              <p:val>
                                                <p:strVal val="#ppt_w"/>
                                              </p:val>
                                            </p:tav>
                                          </p:tavLst>
                                        </p:anim>
                                        <p:anim calcmode="lin" valueType="num">
                                          <p:cBhvr>
                                            <p:cTn id="52" dur="500" fill="hold"/>
                                            <p:tgtEl>
                                              <p:spTgt spid="20"/>
                                            </p:tgtEl>
                                            <p:attrNameLst>
                                              <p:attrName>ppt_h</p:attrName>
                                            </p:attrNameLst>
                                          </p:cBhvr>
                                          <p:tavLst>
                                            <p:tav tm="0">
                                              <p:val>
                                                <p:fltVal val="0"/>
                                              </p:val>
                                            </p:tav>
                                            <p:tav tm="100000">
                                              <p:val>
                                                <p:strVal val="#ppt_h"/>
                                              </p:val>
                                            </p:tav>
                                          </p:tavLst>
                                        </p:anim>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8" grpId="0" animBg="1"/>
          <p:bldP spid="8" grpId="0" animBg="1"/>
          <p:bldP spid="17" grpId="0" animBg="1"/>
          <p:bldP spid="11" grpId="0" animBg="1"/>
          <p:bldP spid="19" grpId="0" animBg="1"/>
          <p:bldP spid="14" grpId="0" animBg="1"/>
          <p:bldP spid="20" grpId="0" animBg="1"/>
          <p:bldP spid="2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4713" y="1312178"/>
            <a:ext cx="5221287" cy="4825004"/>
          </a:xfrm>
          <a:prstGeom prst="rect">
            <a:avLst/>
          </a:prstGeom>
          <a:blipFill>
            <a:blip r:embed="rId3"/>
            <a:srcRect/>
            <a:stretch>
              <a:fillRect l="-34778" r="-346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圆角矩形 4"/>
          <p:cNvSpPr/>
          <p:nvPr/>
        </p:nvSpPr>
        <p:spPr>
          <a:xfrm>
            <a:off x="6675452"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5"/>
          <p:cNvSpPr/>
          <p:nvPr/>
        </p:nvSpPr>
        <p:spPr>
          <a:xfrm>
            <a:off x="6851550" y="5185919"/>
            <a:ext cx="413078" cy="405023"/>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8" name="圆角矩形 7"/>
          <p:cNvSpPr/>
          <p:nvPr/>
        </p:nvSpPr>
        <p:spPr>
          <a:xfrm>
            <a:off x="7881838"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8"/>
          <p:cNvSpPr/>
          <p:nvPr/>
        </p:nvSpPr>
        <p:spPr>
          <a:xfrm>
            <a:off x="8057936" y="5198007"/>
            <a:ext cx="413078" cy="380847"/>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圆角矩形 10"/>
          <p:cNvSpPr/>
          <p:nvPr/>
        </p:nvSpPr>
        <p:spPr>
          <a:xfrm>
            <a:off x="9088223"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1"/>
          <p:cNvSpPr/>
          <p:nvPr/>
        </p:nvSpPr>
        <p:spPr>
          <a:xfrm>
            <a:off x="9264321" y="5182180"/>
            <a:ext cx="413078" cy="412502"/>
          </a:xfrm>
          <a:custGeom>
            <a:avLst/>
            <a:gdLst>
              <a:gd name="connsiteX0" fmla="*/ 145802 w 608415"/>
              <a:gd name="connsiteY0" fmla="*/ 316204 h 607568"/>
              <a:gd name="connsiteX1" fmla="*/ 335878 w 608415"/>
              <a:gd name="connsiteY1" fmla="*/ 316204 h 607568"/>
              <a:gd name="connsiteX2" fmla="*/ 355085 w 608415"/>
              <a:gd name="connsiteY2" fmla="*/ 335363 h 607568"/>
              <a:gd name="connsiteX3" fmla="*/ 335878 w 608415"/>
              <a:gd name="connsiteY3" fmla="*/ 354521 h 607568"/>
              <a:gd name="connsiteX4" fmla="*/ 145802 w 608415"/>
              <a:gd name="connsiteY4" fmla="*/ 354521 h 607568"/>
              <a:gd name="connsiteX5" fmla="*/ 126594 w 608415"/>
              <a:gd name="connsiteY5" fmla="*/ 335363 h 607568"/>
              <a:gd name="connsiteX6" fmla="*/ 145802 w 608415"/>
              <a:gd name="connsiteY6" fmla="*/ 316204 h 607568"/>
              <a:gd name="connsiteX7" fmla="*/ 145799 w 608415"/>
              <a:gd name="connsiteY7" fmla="*/ 252977 h 607568"/>
              <a:gd name="connsiteX8" fmla="*/ 430791 w 608415"/>
              <a:gd name="connsiteY8" fmla="*/ 252977 h 607568"/>
              <a:gd name="connsiteX9" fmla="*/ 449995 w 608415"/>
              <a:gd name="connsiteY9" fmla="*/ 272171 h 607568"/>
              <a:gd name="connsiteX10" fmla="*/ 430791 w 608415"/>
              <a:gd name="connsiteY10" fmla="*/ 291365 h 607568"/>
              <a:gd name="connsiteX11" fmla="*/ 145799 w 608415"/>
              <a:gd name="connsiteY11" fmla="*/ 291365 h 607568"/>
              <a:gd name="connsiteX12" fmla="*/ 126594 w 608415"/>
              <a:gd name="connsiteY12" fmla="*/ 272171 h 607568"/>
              <a:gd name="connsiteX13" fmla="*/ 145799 w 608415"/>
              <a:gd name="connsiteY13" fmla="*/ 252977 h 607568"/>
              <a:gd name="connsiteX14" fmla="*/ 145805 w 608415"/>
              <a:gd name="connsiteY14" fmla="*/ 189750 h 607568"/>
              <a:gd name="connsiteX15" fmla="*/ 209279 w 608415"/>
              <a:gd name="connsiteY15" fmla="*/ 189750 h 607568"/>
              <a:gd name="connsiteX16" fmla="*/ 228490 w 608415"/>
              <a:gd name="connsiteY16" fmla="*/ 208944 h 607568"/>
              <a:gd name="connsiteX17" fmla="*/ 209279 w 608415"/>
              <a:gd name="connsiteY17" fmla="*/ 228138 h 607568"/>
              <a:gd name="connsiteX18" fmla="*/ 145805 w 608415"/>
              <a:gd name="connsiteY18" fmla="*/ 228138 h 607568"/>
              <a:gd name="connsiteX19" fmla="*/ 126594 w 608415"/>
              <a:gd name="connsiteY19" fmla="*/ 208944 h 607568"/>
              <a:gd name="connsiteX20" fmla="*/ 145805 w 608415"/>
              <a:gd name="connsiteY20" fmla="*/ 189750 h 607568"/>
              <a:gd name="connsiteX21" fmla="*/ 70060 w 608415"/>
              <a:gd name="connsiteY21" fmla="*/ 133174 h 607568"/>
              <a:gd name="connsiteX22" fmla="*/ 70060 w 608415"/>
              <a:gd name="connsiteY22" fmla="*/ 442788 h 607568"/>
              <a:gd name="connsiteX23" fmla="*/ 538355 w 608415"/>
              <a:gd name="connsiteY23" fmla="*/ 442788 h 607568"/>
              <a:gd name="connsiteX24" fmla="*/ 538355 w 608415"/>
              <a:gd name="connsiteY24" fmla="*/ 133174 h 607568"/>
              <a:gd name="connsiteX25" fmla="*/ 38410 w 608415"/>
              <a:gd name="connsiteY25" fmla="*/ 69962 h 607568"/>
              <a:gd name="connsiteX26" fmla="*/ 38410 w 608415"/>
              <a:gd name="connsiteY26" fmla="*/ 94817 h 607568"/>
              <a:gd name="connsiteX27" fmla="*/ 570005 w 608415"/>
              <a:gd name="connsiteY27" fmla="*/ 94817 h 607568"/>
              <a:gd name="connsiteX28" fmla="*/ 570005 w 608415"/>
              <a:gd name="connsiteY28" fmla="*/ 69962 h 607568"/>
              <a:gd name="connsiteX29" fmla="*/ 304208 w 608415"/>
              <a:gd name="connsiteY29" fmla="*/ 0 h 607568"/>
              <a:gd name="connsiteX30" fmla="*/ 323413 w 608415"/>
              <a:gd name="connsiteY30" fmla="*/ 19178 h 607568"/>
              <a:gd name="connsiteX31" fmla="*/ 323413 w 608415"/>
              <a:gd name="connsiteY31" fmla="*/ 31606 h 607568"/>
              <a:gd name="connsiteX32" fmla="*/ 589210 w 608415"/>
              <a:gd name="connsiteY32" fmla="*/ 31606 h 607568"/>
              <a:gd name="connsiteX33" fmla="*/ 608415 w 608415"/>
              <a:gd name="connsiteY33" fmla="*/ 50784 h 607568"/>
              <a:gd name="connsiteX34" fmla="*/ 608415 w 608415"/>
              <a:gd name="connsiteY34" fmla="*/ 113995 h 607568"/>
              <a:gd name="connsiteX35" fmla="*/ 589210 w 608415"/>
              <a:gd name="connsiteY35" fmla="*/ 133174 h 607568"/>
              <a:gd name="connsiteX36" fmla="*/ 576765 w 608415"/>
              <a:gd name="connsiteY36" fmla="*/ 133174 h 607568"/>
              <a:gd name="connsiteX37" fmla="*/ 576765 w 608415"/>
              <a:gd name="connsiteY37" fmla="*/ 461967 h 607568"/>
              <a:gd name="connsiteX38" fmla="*/ 557560 w 608415"/>
              <a:gd name="connsiteY38" fmla="*/ 481145 h 607568"/>
              <a:gd name="connsiteX39" fmla="*/ 342618 w 608415"/>
              <a:gd name="connsiteY39" fmla="*/ 481145 h 607568"/>
              <a:gd name="connsiteX40" fmla="*/ 414521 w 608415"/>
              <a:gd name="connsiteY40" fmla="*/ 576883 h 607568"/>
              <a:gd name="connsiteX41" fmla="*/ 410680 w 608415"/>
              <a:gd name="connsiteY41" fmla="*/ 603733 h 607568"/>
              <a:gd name="connsiteX42" fmla="*/ 399157 w 608415"/>
              <a:gd name="connsiteY42" fmla="*/ 607568 h 607568"/>
              <a:gd name="connsiteX43" fmla="*/ 383793 w 608415"/>
              <a:gd name="connsiteY43" fmla="*/ 599897 h 607568"/>
              <a:gd name="connsiteX44" fmla="*/ 323413 w 608415"/>
              <a:gd name="connsiteY44" fmla="*/ 519348 h 607568"/>
              <a:gd name="connsiteX45" fmla="*/ 323413 w 608415"/>
              <a:gd name="connsiteY45" fmla="*/ 588390 h 607568"/>
              <a:gd name="connsiteX46" fmla="*/ 304208 w 608415"/>
              <a:gd name="connsiteY46" fmla="*/ 607568 h 607568"/>
              <a:gd name="connsiteX47" fmla="*/ 285003 w 608415"/>
              <a:gd name="connsiteY47" fmla="*/ 588390 h 607568"/>
              <a:gd name="connsiteX48" fmla="*/ 285003 w 608415"/>
              <a:gd name="connsiteY48" fmla="*/ 519348 h 607568"/>
              <a:gd name="connsiteX49" fmla="*/ 224622 w 608415"/>
              <a:gd name="connsiteY49" fmla="*/ 599897 h 607568"/>
              <a:gd name="connsiteX50" fmla="*/ 209258 w 608415"/>
              <a:gd name="connsiteY50" fmla="*/ 607568 h 607568"/>
              <a:gd name="connsiteX51" fmla="*/ 197735 w 608415"/>
              <a:gd name="connsiteY51" fmla="*/ 603733 h 607568"/>
              <a:gd name="connsiteX52" fmla="*/ 193894 w 608415"/>
              <a:gd name="connsiteY52" fmla="*/ 576883 h 607568"/>
              <a:gd name="connsiteX53" fmla="*/ 265798 w 608415"/>
              <a:gd name="connsiteY53" fmla="*/ 481145 h 607568"/>
              <a:gd name="connsiteX54" fmla="*/ 50855 w 608415"/>
              <a:gd name="connsiteY54" fmla="*/ 481145 h 607568"/>
              <a:gd name="connsiteX55" fmla="*/ 31650 w 608415"/>
              <a:gd name="connsiteY55" fmla="*/ 461967 h 607568"/>
              <a:gd name="connsiteX56" fmla="*/ 31650 w 608415"/>
              <a:gd name="connsiteY56" fmla="*/ 133174 h 607568"/>
              <a:gd name="connsiteX57" fmla="*/ 19205 w 608415"/>
              <a:gd name="connsiteY57" fmla="*/ 133174 h 607568"/>
              <a:gd name="connsiteX58" fmla="*/ 0 w 608415"/>
              <a:gd name="connsiteY58" fmla="*/ 113995 h 607568"/>
              <a:gd name="connsiteX59" fmla="*/ 0 w 608415"/>
              <a:gd name="connsiteY59" fmla="*/ 50784 h 607568"/>
              <a:gd name="connsiteX60" fmla="*/ 19205 w 608415"/>
              <a:gd name="connsiteY60" fmla="*/ 31606 h 607568"/>
              <a:gd name="connsiteX61" fmla="*/ 285003 w 608415"/>
              <a:gd name="connsiteY61" fmla="*/ 31606 h 607568"/>
              <a:gd name="connsiteX62" fmla="*/ 285003 w 608415"/>
              <a:gd name="connsiteY62" fmla="*/ 19178 h 607568"/>
              <a:gd name="connsiteX63" fmla="*/ 304208 w 608415"/>
              <a:gd name="connsiteY6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8415" h="607568">
                <a:moveTo>
                  <a:pt x="145802" y="316204"/>
                </a:moveTo>
                <a:lnTo>
                  <a:pt x="335878" y="316204"/>
                </a:lnTo>
                <a:cubicBezTo>
                  <a:pt x="346480" y="316204"/>
                  <a:pt x="355085" y="324787"/>
                  <a:pt x="355085" y="335363"/>
                </a:cubicBezTo>
                <a:cubicBezTo>
                  <a:pt x="355085" y="345938"/>
                  <a:pt x="346480" y="354521"/>
                  <a:pt x="335878" y="354521"/>
                </a:cubicBezTo>
                <a:lnTo>
                  <a:pt x="145802" y="354521"/>
                </a:lnTo>
                <a:cubicBezTo>
                  <a:pt x="135199" y="354521"/>
                  <a:pt x="126594" y="345938"/>
                  <a:pt x="126594" y="335363"/>
                </a:cubicBezTo>
                <a:cubicBezTo>
                  <a:pt x="126594" y="324787"/>
                  <a:pt x="135199" y="316204"/>
                  <a:pt x="145802" y="316204"/>
                </a:cubicBezTo>
                <a:close/>
                <a:moveTo>
                  <a:pt x="145799" y="252977"/>
                </a:moveTo>
                <a:lnTo>
                  <a:pt x="430791" y="252977"/>
                </a:lnTo>
                <a:cubicBezTo>
                  <a:pt x="441392" y="252977"/>
                  <a:pt x="449995" y="261576"/>
                  <a:pt x="449995" y="272171"/>
                </a:cubicBezTo>
                <a:cubicBezTo>
                  <a:pt x="449995" y="282766"/>
                  <a:pt x="441392" y="291365"/>
                  <a:pt x="430791" y="291365"/>
                </a:cubicBezTo>
                <a:lnTo>
                  <a:pt x="145799" y="291365"/>
                </a:lnTo>
                <a:cubicBezTo>
                  <a:pt x="135198" y="291365"/>
                  <a:pt x="126594" y="282766"/>
                  <a:pt x="126594" y="272171"/>
                </a:cubicBezTo>
                <a:cubicBezTo>
                  <a:pt x="126594" y="261576"/>
                  <a:pt x="135198" y="252977"/>
                  <a:pt x="145799" y="252977"/>
                </a:cubicBezTo>
                <a:close/>
                <a:moveTo>
                  <a:pt x="145805" y="189750"/>
                </a:moveTo>
                <a:lnTo>
                  <a:pt x="209279" y="189750"/>
                </a:lnTo>
                <a:cubicBezTo>
                  <a:pt x="219884" y="189750"/>
                  <a:pt x="228490" y="198349"/>
                  <a:pt x="228490" y="208944"/>
                </a:cubicBezTo>
                <a:cubicBezTo>
                  <a:pt x="228490" y="219539"/>
                  <a:pt x="219884" y="228138"/>
                  <a:pt x="209279" y="228138"/>
                </a:cubicBezTo>
                <a:lnTo>
                  <a:pt x="145805" y="228138"/>
                </a:lnTo>
                <a:cubicBezTo>
                  <a:pt x="135201" y="228138"/>
                  <a:pt x="126594" y="219539"/>
                  <a:pt x="126594" y="208944"/>
                </a:cubicBezTo>
                <a:cubicBezTo>
                  <a:pt x="126594" y="198349"/>
                  <a:pt x="135201" y="189750"/>
                  <a:pt x="145805" y="189750"/>
                </a:cubicBezTo>
                <a:close/>
                <a:moveTo>
                  <a:pt x="70060" y="133174"/>
                </a:moveTo>
                <a:lnTo>
                  <a:pt x="70060" y="442788"/>
                </a:lnTo>
                <a:lnTo>
                  <a:pt x="538355" y="442788"/>
                </a:lnTo>
                <a:lnTo>
                  <a:pt x="538355" y="133174"/>
                </a:lnTo>
                <a:close/>
                <a:moveTo>
                  <a:pt x="38410" y="69962"/>
                </a:moveTo>
                <a:lnTo>
                  <a:pt x="38410" y="94817"/>
                </a:lnTo>
                <a:lnTo>
                  <a:pt x="570005" y="94817"/>
                </a:lnTo>
                <a:lnTo>
                  <a:pt x="570005" y="69962"/>
                </a:lnTo>
                <a:close/>
                <a:moveTo>
                  <a:pt x="304208" y="0"/>
                </a:moveTo>
                <a:cubicBezTo>
                  <a:pt x="314809" y="0"/>
                  <a:pt x="323413" y="8592"/>
                  <a:pt x="323413" y="19178"/>
                </a:cubicBezTo>
                <a:lnTo>
                  <a:pt x="323413" y="31606"/>
                </a:lnTo>
                <a:lnTo>
                  <a:pt x="589210" y="31606"/>
                </a:lnTo>
                <a:cubicBezTo>
                  <a:pt x="599811" y="31606"/>
                  <a:pt x="608415" y="40197"/>
                  <a:pt x="608415" y="50784"/>
                </a:cubicBezTo>
                <a:lnTo>
                  <a:pt x="608415" y="113995"/>
                </a:lnTo>
                <a:cubicBezTo>
                  <a:pt x="608415" y="124582"/>
                  <a:pt x="599811" y="133174"/>
                  <a:pt x="589210" y="133174"/>
                </a:cubicBezTo>
                <a:lnTo>
                  <a:pt x="576765" y="133174"/>
                </a:lnTo>
                <a:lnTo>
                  <a:pt x="576765" y="461967"/>
                </a:lnTo>
                <a:cubicBezTo>
                  <a:pt x="576765" y="472553"/>
                  <a:pt x="568161" y="481145"/>
                  <a:pt x="557560" y="481145"/>
                </a:cubicBezTo>
                <a:lnTo>
                  <a:pt x="342618" y="481145"/>
                </a:lnTo>
                <a:lnTo>
                  <a:pt x="414521" y="576883"/>
                </a:lnTo>
                <a:cubicBezTo>
                  <a:pt x="420974" y="585321"/>
                  <a:pt x="419284" y="597442"/>
                  <a:pt x="410680" y="603733"/>
                </a:cubicBezTo>
                <a:cubicBezTo>
                  <a:pt x="407300" y="606341"/>
                  <a:pt x="403306" y="607568"/>
                  <a:pt x="399157" y="607568"/>
                </a:cubicBezTo>
                <a:cubicBezTo>
                  <a:pt x="393319" y="607568"/>
                  <a:pt x="387634" y="604960"/>
                  <a:pt x="383793" y="599897"/>
                </a:cubicBezTo>
                <a:lnTo>
                  <a:pt x="323413" y="519348"/>
                </a:lnTo>
                <a:lnTo>
                  <a:pt x="323413" y="588390"/>
                </a:lnTo>
                <a:cubicBezTo>
                  <a:pt x="323413" y="598976"/>
                  <a:pt x="314809" y="607568"/>
                  <a:pt x="304208" y="607568"/>
                </a:cubicBezTo>
                <a:cubicBezTo>
                  <a:pt x="293607" y="607568"/>
                  <a:pt x="285003" y="598976"/>
                  <a:pt x="285003" y="588390"/>
                </a:cubicBezTo>
                <a:lnTo>
                  <a:pt x="285003" y="519348"/>
                </a:lnTo>
                <a:lnTo>
                  <a:pt x="224622" y="599897"/>
                </a:lnTo>
                <a:cubicBezTo>
                  <a:pt x="220781" y="604960"/>
                  <a:pt x="215096" y="607568"/>
                  <a:pt x="209258" y="607568"/>
                </a:cubicBezTo>
                <a:cubicBezTo>
                  <a:pt x="205110" y="607568"/>
                  <a:pt x="201115" y="606341"/>
                  <a:pt x="197735" y="603733"/>
                </a:cubicBezTo>
                <a:cubicBezTo>
                  <a:pt x="189131" y="597442"/>
                  <a:pt x="187441" y="585321"/>
                  <a:pt x="193894" y="576883"/>
                </a:cubicBezTo>
                <a:lnTo>
                  <a:pt x="265798" y="481145"/>
                </a:lnTo>
                <a:lnTo>
                  <a:pt x="50855" y="481145"/>
                </a:lnTo>
                <a:cubicBezTo>
                  <a:pt x="40253" y="481145"/>
                  <a:pt x="31650" y="472553"/>
                  <a:pt x="31650" y="461967"/>
                </a:cubicBezTo>
                <a:lnTo>
                  <a:pt x="31650" y="133174"/>
                </a:lnTo>
                <a:lnTo>
                  <a:pt x="19205" y="133174"/>
                </a:lnTo>
                <a:cubicBezTo>
                  <a:pt x="8604" y="133174"/>
                  <a:pt x="0" y="124582"/>
                  <a:pt x="0" y="113995"/>
                </a:cubicBezTo>
                <a:lnTo>
                  <a:pt x="0" y="50784"/>
                </a:lnTo>
                <a:cubicBezTo>
                  <a:pt x="0" y="40197"/>
                  <a:pt x="8604" y="31606"/>
                  <a:pt x="19205" y="31606"/>
                </a:cubicBezTo>
                <a:lnTo>
                  <a:pt x="285003" y="31606"/>
                </a:lnTo>
                <a:lnTo>
                  <a:pt x="285003" y="19178"/>
                </a:lnTo>
                <a:cubicBezTo>
                  <a:pt x="285003" y="8592"/>
                  <a:pt x="293607" y="0"/>
                  <a:pt x="3042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圆角矩形 13"/>
          <p:cNvSpPr/>
          <p:nvPr/>
        </p:nvSpPr>
        <p:spPr>
          <a:xfrm>
            <a:off x="10294610"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4"/>
          <p:cNvSpPr/>
          <p:nvPr/>
        </p:nvSpPr>
        <p:spPr>
          <a:xfrm>
            <a:off x="10470708" y="5189884"/>
            <a:ext cx="413078" cy="397094"/>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文本框 22"/>
          <p:cNvSpPr txBox="1"/>
          <p:nvPr/>
        </p:nvSpPr>
        <p:spPr>
          <a:xfrm>
            <a:off x="6446634" y="1224282"/>
            <a:ext cx="4741748" cy="3108543"/>
          </a:xfrm>
          <a:prstGeom prst="rect">
            <a:avLst/>
          </a:prstGeom>
          <a:noFill/>
        </p:spPr>
        <p:txBody>
          <a:bodyPr wrap="square" rtlCol="0">
            <a:spAutoFit/>
            <a:scene3d>
              <a:camera prst="orthographicFront"/>
              <a:lightRig rig="threePt" dir="t"/>
            </a:scene3d>
            <a:sp3d contourW="12700"/>
          </a:bodyPr>
          <a:lstStyle/>
          <a:p>
            <a:r>
              <a:rPr lang="zh-CN" altLang="zh-CN" sz="1400" dirty="0"/>
              <a:t>初始化各个参数，包括：</a:t>
            </a:r>
          </a:p>
          <a:p>
            <a:r>
              <a:rPr lang="en-US" altLang="zh-CN" sz="1400" dirty="0" err="1"/>
              <a:t>crowdOne</a:t>
            </a:r>
            <a:r>
              <a:rPr lang="en-US" altLang="zh-CN" sz="1400" dirty="0"/>
              <a:t> - </a:t>
            </a:r>
            <a:r>
              <a:rPr lang="en-US" altLang="zh-CN" sz="1400" dirty="0" err="1"/>
              <a:t>crowdFour</a:t>
            </a:r>
            <a:r>
              <a:rPr lang="zh-CN" altLang="zh-CN" sz="1400" dirty="0"/>
              <a:t>四种防疫措施下人群的总数</a:t>
            </a:r>
          </a:p>
          <a:p>
            <a:r>
              <a:rPr lang="en-US" altLang="zh-CN" sz="1400" dirty="0"/>
              <a:t>rt</a:t>
            </a:r>
            <a:r>
              <a:rPr lang="zh-CN" altLang="zh-CN" sz="1400" dirty="0"/>
              <a:t>数组代表传染指数，其大小和疫苗接种的数量有关</a:t>
            </a:r>
          </a:p>
          <a:p>
            <a:r>
              <a:rPr lang="en-US" altLang="zh-CN" sz="1400" dirty="0"/>
              <a:t>flow</a:t>
            </a:r>
            <a:r>
              <a:rPr lang="zh-CN" altLang="zh-CN" sz="1400" dirty="0"/>
              <a:t>数组代表四种措施下的流动指数</a:t>
            </a:r>
          </a:p>
          <a:p>
            <a:r>
              <a:rPr lang="en-US" altLang="zh-CN" sz="1400" dirty="0" err="1"/>
              <a:t>illOne-illFour</a:t>
            </a:r>
            <a:r>
              <a:rPr lang="zh-CN" altLang="zh-CN" sz="1400" dirty="0"/>
              <a:t>代表四种措施下病人数量</a:t>
            </a:r>
          </a:p>
          <a:p>
            <a:r>
              <a:rPr lang="en-US" altLang="zh-CN" sz="1400" dirty="0" err="1"/>
              <a:t>iso_rate</a:t>
            </a:r>
            <a:r>
              <a:rPr lang="zh-CN" altLang="zh-CN" sz="1400" dirty="0"/>
              <a:t>数组代表四种措施下的隔离速度</a:t>
            </a:r>
          </a:p>
          <a:p>
            <a:r>
              <a:rPr lang="en-US" altLang="zh-CN" sz="1400" dirty="0" err="1"/>
              <a:t>vaccine_rate</a:t>
            </a:r>
            <a:r>
              <a:rPr lang="zh-CN" altLang="zh-CN" sz="1400" dirty="0"/>
              <a:t>数组代表四种措施下疫苗接种率</a:t>
            </a:r>
          </a:p>
          <a:p>
            <a:r>
              <a:rPr lang="en-US" altLang="zh-CN" sz="1400" dirty="0" err="1"/>
              <a:t>heal_rate</a:t>
            </a:r>
            <a:r>
              <a:rPr lang="zh-CN" altLang="zh-CN" sz="1400" dirty="0"/>
              <a:t>代表得新冠后治疗好的概率</a:t>
            </a:r>
          </a:p>
          <a:p>
            <a:r>
              <a:rPr lang="en-US" altLang="zh-CN" sz="1400" dirty="0" err="1"/>
              <a:t>death_rate</a:t>
            </a:r>
            <a:r>
              <a:rPr lang="zh-CN" altLang="zh-CN" sz="1400" dirty="0"/>
              <a:t>代表得病后医治无效死亡的概率</a:t>
            </a:r>
          </a:p>
          <a:p>
            <a:r>
              <a:rPr lang="en-US" altLang="zh-CN" sz="1400" dirty="0" err="1"/>
              <a:t>vaccineOne-vaccineFour</a:t>
            </a:r>
            <a:r>
              <a:rPr lang="zh-CN" altLang="zh-CN" sz="1400" dirty="0"/>
              <a:t>代表四种防疫措施下打疫苗的人数</a:t>
            </a:r>
          </a:p>
          <a:p>
            <a:r>
              <a:rPr lang="en-US" altLang="zh-CN" sz="1400" dirty="0" err="1"/>
              <a:t>isoOne-isoFour</a:t>
            </a:r>
            <a:r>
              <a:rPr lang="zh-CN" altLang="zh-CN" sz="1400" dirty="0"/>
              <a:t>代表四种防疫措施下被隔离的人数</a:t>
            </a:r>
          </a:p>
          <a:p>
            <a:r>
              <a:rPr lang="en-US" altLang="zh-CN" sz="1400" dirty="0"/>
              <a:t>province</a:t>
            </a:r>
            <a:r>
              <a:rPr lang="zh-CN" altLang="zh-CN" sz="1400" dirty="0"/>
              <a:t>和</a:t>
            </a:r>
            <a:r>
              <a:rPr lang="en-US" altLang="zh-CN" sz="1400" dirty="0" err="1"/>
              <a:t>province_val</a:t>
            </a:r>
            <a:r>
              <a:rPr lang="zh-CN" altLang="zh-CN" sz="1400" dirty="0"/>
              <a:t>代表各个省份以及各个省份的得病人数</a:t>
            </a:r>
          </a:p>
        </p:txBody>
      </p:sp>
      <p:sp>
        <p:nvSpPr>
          <p:cNvPr id="27" name="任意多边形: 形状 26"/>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8" name="任意多边形: 形状 27"/>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9" name="文本框 28"/>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sp>
        <p:nvSpPr>
          <p:cNvPr id="31" name="文本框 30"/>
          <p:cNvSpPr txBox="1"/>
          <p:nvPr/>
        </p:nvSpPr>
        <p:spPr>
          <a:xfrm>
            <a:off x="1473289" y="366875"/>
            <a:ext cx="2646878"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初始状态设置</a:t>
            </a:r>
          </a:p>
        </p:txBody>
      </p:sp>
    </p:spTree>
    <p:extLst>
      <p:ext uri="{BB962C8B-B14F-4D97-AF65-F5344CB8AC3E}">
        <p14:creationId xmlns:p14="http://schemas.microsoft.com/office/powerpoint/2010/main" val="18401496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38000">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ppt_w</p:attrName>
                                            </p:attrNameLst>
                                          </p:cBhvr>
                                          <p:tavLst>
                                            <p:tav tm="0">
                                              <p:val>
                                                <p:fltVal val="0"/>
                                              </p:val>
                                            </p:tav>
                                            <p:tav tm="100000">
                                              <p:val>
                                                <p:strVal val="#ppt_w"/>
                                              </p:val>
                                            </p:tav>
                                          </p:tavLst>
                                        </p:anim>
                                        <p:anim calcmode="lin" valueType="num">
                                          <p:cBhvr>
                                            <p:cTn id="42" dur="500" fill="hold"/>
                                            <p:tgtEl>
                                              <p:spTgt spid="19"/>
                                            </p:tgtEl>
                                            <p:attrNameLst>
                                              <p:attrName>ppt_h</p:attrName>
                                            </p:attrNameLst>
                                          </p:cBhvr>
                                          <p:tavLst>
                                            <p:tav tm="0">
                                              <p:val>
                                                <p:fltVal val="0"/>
                                              </p:val>
                                            </p:tav>
                                            <p:tav tm="100000">
                                              <p:val>
                                                <p:strVal val="#ppt_h"/>
                                              </p:val>
                                            </p:tav>
                                          </p:tavLst>
                                        </p:anim>
                                        <p:animEffect transition="in" filter="fade">
                                          <p:cBhvr>
                                            <p:cTn id="43" dur="500"/>
                                            <p:tgtEl>
                                              <p:spTgt spid="1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p:cTn id="51" dur="500" fill="hold"/>
                                            <p:tgtEl>
                                              <p:spTgt spid="20"/>
                                            </p:tgtEl>
                                            <p:attrNameLst>
                                              <p:attrName>ppt_w</p:attrName>
                                            </p:attrNameLst>
                                          </p:cBhvr>
                                          <p:tavLst>
                                            <p:tav tm="0">
                                              <p:val>
                                                <p:fltVal val="0"/>
                                              </p:val>
                                            </p:tav>
                                            <p:tav tm="100000">
                                              <p:val>
                                                <p:strVal val="#ppt_w"/>
                                              </p:val>
                                            </p:tav>
                                          </p:tavLst>
                                        </p:anim>
                                        <p:anim calcmode="lin" valueType="num">
                                          <p:cBhvr>
                                            <p:cTn id="52" dur="500" fill="hold"/>
                                            <p:tgtEl>
                                              <p:spTgt spid="20"/>
                                            </p:tgtEl>
                                            <p:attrNameLst>
                                              <p:attrName>ppt_h</p:attrName>
                                            </p:attrNameLst>
                                          </p:cBhvr>
                                          <p:tavLst>
                                            <p:tav tm="0">
                                              <p:val>
                                                <p:fltVal val="0"/>
                                              </p:val>
                                            </p:tav>
                                            <p:tav tm="100000">
                                              <p:val>
                                                <p:strVal val="#ppt_h"/>
                                              </p:val>
                                            </p:tav>
                                          </p:tavLst>
                                        </p:anim>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8" grpId="0" animBg="1"/>
          <p:bldP spid="8" grpId="0" animBg="1"/>
          <p:bldP spid="17" grpId="0" animBg="1"/>
          <p:bldP spid="11" grpId="0" animBg="1"/>
          <p:bldP spid="19" grpId="0" animBg="1"/>
          <p:bldP spid="14" grpId="0" animBg="1"/>
          <p:bldP spid="20" grpId="0" animBg="1"/>
          <p:bldP spid="2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ppt_w</p:attrName>
                                            </p:attrNameLst>
                                          </p:cBhvr>
                                          <p:tavLst>
                                            <p:tav tm="0">
                                              <p:val>
                                                <p:fltVal val="0"/>
                                              </p:val>
                                            </p:tav>
                                            <p:tav tm="100000">
                                              <p:val>
                                                <p:strVal val="#ppt_w"/>
                                              </p:val>
                                            </p:tav>
                                          </p:tavLst>
                                        </p:anim>
                                        <p:anim calcmode="lin" valueType="num">
                                          <p:cBhvr>
                                            <p:cTn id="42" dur="500" fill="hold"/>
                                            <p:tgtEl>
                                              <p:spTgt spid="19"/>
                                            </p:tgtEl>
                                            <p:attrNameLst>
                                              <p:attrName>ppt_h</p:attrName>
                                            </p:attrNameLst>
                                          </p:cBhvr>
                                          <p:tavLst>
                                            <p:tav tm="0">
                                              <p:val>
                                                <p:fltVal val="0"/>
                                              </p:val>
                                            </p:tav>
                                            <p:tav tm="100000">
                                              <p:val>
                                                <p:strVal val="#ppt_h"/>
                                              </p:val>
                                            </p:tav>
                                          </p:tavLst>
                                        </p:anim>
                                        <p:animEffect transition="in" filter="fade">
                                          <p:cBhvr>
                                            <p:cTn id="43" dur="500"/>
                                            <p:tgtEl>
                                              <p:spTgt spid="1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p:cTn id="51" dur="500" fill="hold"/>
                                            <p:tgtEl>
                                              <p:spTgt spid="20"/>
                                            </p:tgtEl>
                                            <p:attrNameLst>
                                              <p:attrName>ppt_w</p:attrName>
                                            </p:attrNameLst>
                                          </p:cBhvr>
                                          <p:tavLst>
                                            <p:tav tm="0">
                                              <p:val>
                                                <p:fltVal val="0"/>
                                              </p:val>
                                            </p:tav>
                                            <p:tav tm="100000">
                                              <p:val>
                                                <p:strVal val="#ppt_w"/>
                                              </p:val>
                                            </p:tav>
                                          </p:tavLst>
                                        </p:anim>
                                        <p:anim calcmode="lin" valueType="num">
                                          <p:cBhvr>
                                            <p:cTn id="52" dur="500" fill="hold"/>
                                            <p:tgtEl>
                                              <p:spTgt spid="20"/>
                                            </p:tgtEl>
                                            <p:attrNameLst>
                                              <p:attrName>ppt_h</p:attrName>
                                            </p:attrNameLst>
                                          </p:cBhvr>
                                          <p:tavLst>
                                            <p:tav tm="0">
                                              <p:val>
                                                <p:fltVal val="0"/>
                                              </p:val>
                                            </p:tav>
                                            <p:tav tm="100000">
                                              <p:val>
                                                <p:strVal val="#ppt_h"/>
                                              </p:val>
                                            </p:tav>
                                          </p:tavLst>
                                        </p:anim>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8" grpId="0" animBg="1"/>
          <p:bldP spid="8" grpId="0" animBg="1"/>
          <p:bldP spid="17" grpId="0" animBg="1"/>
          <p:bldP spid="11" grpId="0" animBg="1"/>
          <p:bldP spid="19" grpId="0" animBg="1"/>
          <p:bldP spid="14" grpId="0" animBg="1"/>
          <p:bldP spid="20" grpId="0" animBg="1"/>
          <p:bldP spid="23"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675452"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5"/>
          <p:cNvSpPr/>
          <p:nvPr/>
        </p:nvSpPr>
        <p:spPr>
          <a:xfrm>
            <a:off x="6851550" y="5185919"/>
            <a:ext cx="413078" cy="405023"/>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8" name="圆角矩形 7"/>
          <p:cNvSpPr/>
          <p:nvPr/>
        </p:nvSpPr>
        <p:spPr>
          <a:xfrm>
            <a:off x="7881838"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8"/>
          <p:cNvSpPr/>
          <p:nvPr/>
        </p:nvSpPr>
        <p:spPr>
          <a:xfrm>
            <a:off x="8057936" y="5198007"/>
            <a:ext cx="413078" cy="380847"/>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圆角矩形 10"/>
          <p:cNvSpPr/>
          <p:nvPr/>
        </p:nvSpPr>
        <p:spPr>
          <a:xfrm>
            <a:off x="9088223"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1"/>
          <p:cNvSpPr/>
          <p:nvPr/>
        </p:nvSpPr>
        <p:spPr>
          <a:xfrm>
            <a:off x="9264321" y="5182180"/>
            <a:ext cx="413078" cy="412502"/>
          </a:xfrm>
          <a:custGeom>
            <a:avLst/>
            <a:gdLst>
              <a:gd name="connsiteX0" fmla="*/ 145802 w 608415"/>
              <a:gd name="connsiteY0" fmla="*/ 316204 h 607568"/>
              <a:gd name="connsiteX1" fmla="*/ 335878 w 608415"/>
              <a:gd name="connsiteY1" fmla="*/ 316204 h 607568"/>
              <a:gd name="connsiteX2" fmla="*/ 355085 w 608415"/>
              <a:gd name="connsiteY2" fmla="*/ 335363 h 607568"/>
              <a:gd name="connsiteX3" fmla="*/ 335878 w 608415"/>
              <a:gd name="connsiteY3" fmla="*/ 354521 h 607568"/>
              <a:gd name="connsiteX4" fmla="*/ 145802 w 608415"/>
              <a:gd name="connsiteY4" fmla="*/ 354521 h 607568"/>
              <a:gd name="connsiteX5" fmla="*/ 126594 w 608415"/>
              <a:gd name="connsiteY5" fmla="*/ 335363 h 607568"/>
              <a:gd name="connsiteX6" fmla="*/ 145802 w 608415"/>
              <a:gd name="connsiteY6" fmla="*/ 316204 h 607568"/>
              <a:gd name="connsiteX7" fmla="*/ 145799 w 608415"/>
              <a:gd name="connsiteY7" fmla="*/ 252977 h 607568"/>
              <a:gd name="connsiteX8" fmla="*/ 430791 w 608415"/>
              <a:gd name="connsiteY8" fmla="*/ 252977 h 607568"/>
              <a:gd name="connsiteX9" fmla="*/ 449995 w 608415"/>
              <a:gd name="connsiteY9" fmla="*/ 272171 h 607568"/>
              <a:gd name="connsiteX10" fmla="*/ 430791 w 608415"/>
              <a:gd name="connsiteY10" fmla="*/ 291365 h 607568"/>
              <a:gd name="connsiteX11" fmla="*/ 145799 w 608415"/>
              <a:gd name="connsiteY11" fmla="*/ 291365 h 607568"/>
              <a:gd name="connsiteX12" fmla="*/ 126594 w 608415"/>
              <a:gd name="connsiteY12" fmla="*/ 272171 h 607568"/>
              <a:gd name="connsiteX13" fmla="*/ 145799 w 608415"/>
              <a:gd name="connsiteY13" fmla="*/ 252977 h 607568"/>
              <a:gd name="connsiteX14" fmla="*/ 145805 w 608415"/>
              <a:gd name="connsiteY14" fmla="*/ 189750 h 607568"/>
              <a:gd name="connsiteX15" fmla="*/ 209279 w 608415"/>
              <a:gd name="connsiteY15" fmla="*/ 189750 h 607568"/>
              <a:gd name="connsiteX16" fmla="*/ 228490 w 608415"/>
              <a:gd name="connsiteY16" fmla="*/ 208944 h 607568"/>
              <a:gd name="connsiteX17" fmla="*/ 209279 w 608415"/>
              <a:gd name="connsiteY17" fmla="*/ 228138 h 607568"/>
              <a:gd name="connsiteX18" fmla="*/ 145805 w 608415"/>
              <a:gd name="connsiteY18" fmla="*/ 228138 h 607568"/>
              <a:gd name="connsiteX19" fmla="*/ 126594 w 608415"/>
              <a:gd name="connsiteY19" fmla="*/ 208944 h 607568"/>
              <a:gd name="connsiteX20" fmla="*/ 145805 w 608415"/>
              <a:gd name="connsiteY20" fmla="*/ 189750 h 607568"/>
              <a:gd name="connsiteX21" fmla="*/ 70060 w 608415"/>
              <a:gd name="connsiteY21" fmla="*/ 133174 h 607568"/>
              <a:gd name="connsiteX22" fmla="*/ 70060 w 608415"/>
              <a:gd name="connsiteY22" fmla="*/ 442788 h 607568"/>
              <a:gd name="connsiteX23" fmla="*/ 538355 w 608415"/>
              <a:gd name="connsiteY23" fmla="*/ 442788 h 607568"/>
              <a:gd name="connsiteX24" fmla="*/ 538355 w 608415"/>
              <a:gd name="connsiteY24" fmla="*/ 133174 h 607568"/>
              <a:gd name="connsiteX25" fmla="*/ 38410 w 608415"/>
              <a:gd name="connsiteY25" fmla="*/ 69962 h 607568"/>
              <a:gd name="connsiteX26" fmla="*/ 38410 w 608415"/>
              <a:gd name="connsiteY26" fmla="*/ 94817 h 607568"/>
              <a:gd name="connsiteX27" fmla="*/ 570005 w 608415"/>
              <a:gd name="connsiteY27" fmla="*/ 94817 h 607568"/>
              <a:gd name="connsiteX28" fmla="*/ 570005 w 608415"/>
              <a:gd name="connsiteY28" fmla="*/ 69962 h 607568"/>
              <a:gd name="connsiteX29" fmla="*/ 304208 w 608415"/>
              <a:gd name="connsiteY29" fmla="*/ 0 h 607568"/>
              <a:gd name="connsiteX30" fmla="*/ 323413 w 608415"/>
              <a:gd name="connsiteY30" fmla="*/ 19178 h 607568"/>
              <a:gd name="connsiteX31" fmla="*/ 323413 w 608415"/>
              <a:gd name="connsiteY31" fmla="*/ 31606 h 607568"/>
              <a:gd name="connsiteX32" fmla="*/ 589210 w 608415"/>
              <a:gd name="connsiteY32" fmla="*/ 31606 h 607568"/>
              <a:gd name="connsiteX33" fmla="*/ 608415 w 608415"/>
              <a:gd name="connsiteY33" fmla="*/ 50784 h 607568"/>
              <a:gd name="connsiteX34" fmla="*/ 608415 w 608415"/>
              <a:gd name="connsiteY34" fmla="*/ 113995 h 607568"/>
              <a:gd name="connsiteX35" fmla="*/ 589210 w 608415"/>
              <a:gd name="connsiteY35" fmla="*/ 133174 h 607568"/>
              <a:gd name="connsiteX36" fmla="*/ 576765 w 608415"/>
              <a:gd name="connsiteY36" fmla="*/ 133174 h 607568"/>
              <a:gd name="connsiteX37" fmla="*/ 576765 w 608415"/>
              <a:gd name="connsiteY37" fmla="*/ 461967 h 607568"/>
              <a:gd name="connsiteX38" fmla="*/ 557560 w 608415"/>
              <a:gd name="connsiteY38" fmla="*/ 481145 h 607568"/>
              <a:gd name="connsiteX39" fmla="*/ 342618 w 608415"/>
              <a:gd name="connsiteY39" fmla="*/ 481145 h 607568"/>
              <a:gd name="connsiteX40" fmla="*/ 414521 w 608415"/>
              <a:gd name="connsiteY40" fmla="*/ 576883 h 607568"/>
              <a:gd name="connsiteX41" fmla="*/ 410680 w 608415"/>
              <a:gd name="connsiteY41" fmla="*/ 603733 h 607568"/>
              <a:gd name="connsiteX42" fmla="*/ 399157 w 608415"/>
              <a:gd name="connsiteY42" fmla="*/ 607568 h 607568"/>
              <a:gd name="connsiteX43" fmla="*/ 383793 w 608415"/>
              <a:gd name="connsiteY43" fmla="*/ 599897 h 607568"/>
              <a:gd name="connsiteX44" fmla="*/ 323413 w 608415"/>
              <a:gd name="connsiteY44" fmla="*/ 519348 h 607568"/>
              <a:gd name="connsiteX45" fmla="*/ 323413 w 608415"/>
              <a:gd name="connsiteY45" fmla="*/ 588390 h 607568"/>
              <a:gd name="connsiteX46" fmla="*/ 304208 w 608415"/>
              <a:gd name="connsiteY46" fmla="*/ 607568 h 607568"/>
              <a:gd name="connsiteX47" fmla="*/ 285003 w 608415"/>
              <a:gd name="connsiteY47" fmla="*/ 588390 h 607568"/>
              <a:gd name="connsiteX48" fmla="*/ 285003 w 608415"/>
              <a:gd name="connsiteY48" fmla="*/ 519348 h 607568"/>
              <a:gd name="connsiteX49" fmla="*/ 224622 w 608415"/>
              <a:gd name="connsiteY49" fmla="*/ 599897 h 607568"/>
              <a:gd name="connsiteX50" fmla="*/ 209258 w 608415"/>
              <a:gd name="connsiteY50" fmla="*/ 607568 h 607568"/>
              <a:gd name="connsiteX51" fmla="*/ 197735 w 608415"/>
              <a:gd name="connsiteY51" fmla="*/ 603733 h 607568"/>
              <a:gd name="connsiteX52" fmla="*/ 193894 w 608415"/>
              <a:gd name="connsiteY52" fmla="*/ 576883 h 607568"/>
              <a:gd name="connsiteX53" fmla="*/ 265798 w 608415"/>
              <a:gd name="connsiteY53" fmla="*/ 481145 h 607568"/>
              <a:gd name="connsiteX54" fmla="*/ 50855 w 608415"/>
              <a:gd name="connsiteY54" fmla="*/ 481145 h 607568"/>
              <a:gd name="connsiteX55" fmla="*/ 31650 w 608415"/>
              <a:gd name="connsiteY55" fmla="*/ 461967 h 607568"/>
              <a:gd name="connsiteX56" fmla="*/ 31650 w 608415"/>
              <a:gd name="connsiteY56" fmla="*/ 133174 h 607568"/>
              <a:gd name="connsiteX57" fmla="*/ 19205 w 608415"/>
              <a:gd name="connsiteY57" fmla="*/ 133174 h 607568"/>
              <a:gd name="connsiteX58" fmla="*/ 0 w 608415"/>
              <a:gd name="connsiteY58" fmla="*/ 113995 h 607568"/>
              <a:gd name="connsiteX59" fmla="*/ 0 w 608415"/>
              <a:gd name="connsiteY59" fmla="*/ 50784 h 607568"/>
              <a:gd name="connsiteX60" fmla="*/ 19205 w 608415"/>
              <a:gd name="connsiteY60" fmla="*/ 31606 h 607568"/>
              <a:gd name="connsiteX61" fmla="*/ 285003 w 608415"/>
              <a:gd name="connsiteY61" fmla="*/ 31606 h 607568"/>
              <a:gd name="connsiteX62" fmla="*/ 285003 w 608415"/>
              <a:gd name="connsiteY62" fmla="*/ 19178 h 607568"/>
              <a:gd name="connsiteX63" fmla="*/ 304208 w 608415"/>
              <a:gd name="connsiteY6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8415" h="607568">
                <a:moveTo>
                  <a:pt x="145802" y="316204"/>
                </a:moveTo>
                <a:lnTo>
                  <a:pt x="335878" y="316204"/>
                </a:lnTo>
                <a:cubicBezTo>
                  <a:pt x="346480" y="316204"/>
                  <a:pt x="355085" y="324787"/>
                  <a:pt x="355085" y="335363"/>
                </a:cubicBezTo>
                <a:cubicBezTo>
                  <a:pt x="355085" y="345938"/>
                  <a:pt x="346480" y="354521"/>
                  <a:pt x="335878" y="354521"/>
                </a:cubicBezTo>
                <a:lnTo>
                  <a:pt x="145802" y="354521"/>
                </a:lnTo>
                <a:cubicBezTo>
                  <a:pt x="135199" y="354521"/>
                  <a:pt x="126594" y="345938"/>
                  <a:pt x="126594" y="335363"/>
                </a:cubicBezTo>
                <a:cubicBezTo>
                  <a:pt x="126594" y="324787"/>
                  <a:pt x="135199" y="316204"/>
                  <a:pt x="145802" y="316204"/>
                </a:cubicBezTo>
                <a:close/>
                <a:moveTo>
                  <a:pt x="145799" y="252977"/>
                </a:moveTo>
                <a:lnTo>
                  <a:pt x="430791" y="252977"/>
                </a:lnTo>
                <a:cubicBezTo>
                  <a:pt x="441392" y="252977"/>
                  <a:pt x="449995" y="261576"/>
                  <a:pt x="449995" y="272171"/>
                </a:cubicBezTo>
                <a:cubicBezTo>
                  <a:pt x="449995" y="282766"/>
                  <a:pt x="441392" y="291365"/>
                  <a:pt x="430791" y="291365"/>
                </a:cubicBezTo>
                <a:lnTo>
                  <a:pt x="145799" y="291365"/>
                </a:lnTo>
                <a:cubicBezTo>
                  <a:pt x="135198" y="291365"/>
                  <a:pt x="126594" y="282766"/>
                  <a:pt x="126594" y="272171"/>
                </a:cubicBezTo>
                <a:cubicBezTo>
                  <a:pt x="126594" y="261576"/>
                  <a:pt x="135198" y="252977"/>
                  <a:pt x="145799" y="252977"/>
                </a:cubicBezTo>
                <a:close/>
                <a:moveTo>
                  <a:pt x="145805" y="189750"/>
                </a:moveTo>
                <a:lnTo>
                  <a:pt x="209279" y="189750"/>
                </a:lnTo>
                <a:cubicBezTo>
                  <a:pt x="219884" y="189750"/>
                  <a:pt x="228490" y="198349"/>
                  <a:pt x="228490" y="208944"/>
                </a:cubicBezTo>
                <a:cubicBezTo>
                  <a:pt x="228490" y="219539"/>
                  <a:pt x="219884" y="228138"/>
                  <a:pt x="209279" y="228138"/>
                </a:cubicBezTo>
                <a:lnTo>
                  <a:pt x="145805" y="228138"/>
                </a:lnTo>
                <a:cubicBezTo>
                  <a:pt x="135201" y="228138"/>
                  <a:pt x="126594" y="219539"/>
                  <a:pt x="126594" y="208944"/>
                </a:cubicBezTo>
                <a:cubicBezTo>
                  <a:pt x="126594" y="198349"/>
                  <a:pt x="135201" y="189750"/>
                  <a:pt x="145805" y="189750"/>
                </a:cubicBezTo>
                <a:close/>
                <a:moveTo>
                  <a:pt x="70060" y="133174"/>
                </a:moveTo>
                <a:lnTo>
                  <a:pt x="70060" y="442788"/>
                </a:lnTo>
                <a:lnTo>
                  <a:pt x="538355" y="442788"/>
                </a:lnTo>
                <a:lnTo>
                  <a:pt x="538355" y="133174"/>
                </a:lnTo>
                <a:close/>
                <a:moveTo>
                  <a:pt x="38410" y="69962"/>
                </a:moveTo>
                <a:lnTo>
                  <a:pt x="38410" y="94817"/>
                </a:lnTo>
                <a:lnTo>
                  <a:pt x="570005" y="94817"/>
                </a:lnTo>
                <a:lnTo>
                  <a:pt x="570005" y="69962"/>
                </a:lnTo>
                <a:close/>
                <a:moveTo>
                  <a:pt x="304208" y="0"/>
                </a:moveTo>
                <a:cubicBezTo>
                  <a:pt x="314809" y="0"/>
                  <a:pt x="323413" y="8592"/>
                  <a:pt x="323413" y="19178"/>
                </a:cubicBezTo>
                <a:lnTo>
                  <a:pt x="323413" y="31606"/>
                </a:lnTo>
                <a:lnTo>
                  <a:pt x="589210" y="31606"/>
                </a:lnTo>
                <a:cubicBezTo>
                  <a:pt x="599811" y="31606"/>
                  <a:pt x="608415" y="40197"/>
                  <a:pt x="608415" y="50784"/>
                </a:cubicBezTo>
                <a:lnTo>
                  <a:pt x="608415" y="113995"/>
                </a:lnTo>
                <a:cubicBezTo>
                  <a:pt x="608415" y="124582"/>
                  <a:pt x="599811" y="133174"/>
                  <a:pt x="589210" y="133174"/>
                </a:cubicBezTo>
                <a:lnTo>
                  <a:pt x="576765" y="133174"/>
                </a:lnTo>
                <a:lnTo>
                  <a:pt x="576765" y="461967"/>
                </a:lnTo>
                <a:cubicBezTo>
                  <a:pt x="576765" y="472553"/>
                  <a:pt x="568161" y="481145"/>
                  <a:pt x="557560" y="481145"/>
                </a:cubicBezTo>
                <a:lnTo>
                  <a:pt x="342618" y="481145"/>
                </a:lnTo>
                <a:lnTo>
                  <a:pt x="414521" y="576883"/>
                </a:lnTo>
                <a:cubicBezTo>
                  <a:pt x="420974" y="585321"/>
                  <a:pt x="419284" y="597442"/>
                  <a:pt x="410680" y="603733"/>
                </a:cubicBezTo>
                <a:cubicBezTo>
                  <a:pt x="407300" y="606341"/>
                  <a:pt x="403306" y="607568"/>
                  <a:pt x="399157" y="607568"/>
                </a:cubicBezTo>
                <a:cubicBezTo>
                  <a:pt x="393319" y="607568"/>
                  <a:pt x="387634" y="604960"/>
                  <a:pt x="383793" y="599897"/>
                </a:cubicBezTo>
                <a:lnTo>
                  <a:pt x="323413" y="519348"/>
                </a:lnTo>
                <a:lnTo>
                  <a:pt x="323413" y="588390"/>
                </a:lnTo>
                <a:cubicBezTo>
                  <a:pt x="323413" y="598976"/>
                  <a:pt x="314809" y="607568"/>
                  <a:pt x="304208" y="607568"/>
                </a:cubicBezTo>
                <a:cubicBezTo>
                  <a:pt x="293607" y="607568"/>
                  <a:pt x="285003" y="598976"/>
                  <a:pt x="285003" y="588390"/>
                </a:cubicBezTo>
                <a:lnTo>
                  <a:pt x="285003" y="519348"/>
                </a:lnTo>
                <a:lnTo>
                  <a:pt x="224622" y="599897"/>
                </a:lnTo>
                <a:cubicBezTo>
                  <a:pt x="220781" y="604960"/>
                  <a:pt x="215096" y="607568"/>
                  <a:pt x="209258" y="607568"/>
                </a:cubicBezTo>
                <a:cubicBezTo>
                  <a:pt x="205110" y="607568"/>
                  <a:pt x="201115" y="606341"/>
                  <a:pt x="197735" y="603733"/>
                </a:cubicBezTo>
                <a:cubicBezTo>
                  <a:pt x="189131" y="597442"/>
                  <a:pt x="187441" y="585321"/>
                  <a:pt x="193894" y="576883"/>
                </a:cubicBezTo>
                <a:lnTo>
                  <a:pt x="265798" y="481145"/>
                </a:lnTo>
                <a:lnTo>
                  <a:pt x="50855" y="481145"/>
                </a:lnTo>
                <a:cubicBezTo>
                  <a:pt x="40253" y="481145"/>
                  <a:pt x="31650" y="472553"/>
                  <a:pt x="31650" y="461967"/>
                </a:cubicBezTo>
                <a:lnTo>
                  <a:pt x="31650" y="133174"/>
                </a:lnTo>
                <a:lnTo>
                  <a:pt x="19205" y="133174"/>
                </a:lnTo>
                <a:cubicBezTo>
                  <a:pt x="8604" y="133174"/>
                  <a:pt x="0" y="124582"/>
                  <a:pt x="0" y="113995"/>
                </a:cubicBezTo>
                <a:lnTo>
                  <a:pt x="0" y="50784"/>
                </a:lnTo>
                <a:cubicBezTo>
                  <a:pt x="0" y="40197"/>
                  <a:pt x="8604" y="31606"/>
                  <a:pt x="19205" y="31606"/>
                </a:cubicBezTo>
                <a:lnTo>
                  <a:pt x="285003" y="31606"/>
                </a:lnTo>
                <a:lnTo>
                  <a:pt x="285003" y="19178"/>
                </a:lnTo>
                <a:cubicBezTo>
                  <a:pt x="285003" y="8592"/>
                  <a:pt x="293607" y="0"/>
                  <a:pt x="3042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圆角矩形 13"/>
          <p:cNvSpPr/>
          <p:nvPr/>
        </p:nvSpPr>
        <p:spPr>
          <a:xfrm>
            <a:off x="10294610"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4"/>
          <p:cNvSpPr/>
          <p:nvPr/>
        </p:nvSpPr>
        <p:spPr>
          <a:xfrm>
            <a:off x="10470708" y="5189884"/>
            <a:ext cx="413078" cy="397094"/>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文本框 22"/>
          <p:cNvSpPr txBox="1"/>
          <p:nvPr/>
        </p:nvSpPr>
        <p:spPr>
          <a:xfrm>
            <a:off x="6446634" y="1224282"/>
            <a:ext cx="4741748" cy="2462213"/>
          </a:xfrm>
          <a:prstGeom prst="rect">
            <a:avLst/>
          </a:prstGeom>
          <a:noFill/>
        </p:spPr>
        <p:txBody>
          <a:bodyPr wrap="square" rtlCol="0">
            <a:spAutoFit/>
            <a:scene3d>
              <a:camera prst="orthographicFront"/>
              <a:lightRig rig="threePt" dir="t"/>
            </a:scene3d>
            <a:sp3d contourW="12700"/>
          </a:bodyPr>
          <a:lstStyle/>
          <a:p>
            <a:r>
              <a:rPr lang="zh-CN" altLang="en-US" sz="1400" dirty="0"/>
              <a:t>根据这四种防疫措施的不同给初始参数和初始数组赋值，采用控制变量法，将不受措施影响的基本参数设置为相同：</a:t>
            </a:r>
          </a:p>
          <a:p>
            <a:r>
              <a:rPr lang="en-US" altLang="zh-CN" sz="1400" dirty="0"/>
              <a:t>	 </a:t>
            </a:r>
            <a:r>
              <a:rPr lang="zh-CN" altLang="en-US" sz="1400" dirty="0"/>
              <a:t>总人数</a:t>
            </a:r>
            <a:r>
              <a:rPr lang="en-US" altLang="zh-CN" sz="1400" dirty="0" err="1"/>
              <a:t>crowdOne-crowFour</a:t>
            </a:r>
            <a:endParaRPr lang="en-US" altLang="zh-CN" sz="1400" dirty="0"/>
          </a:p>
          <a:p>
            <a:r>
              <a:rPr lang="en-US" altLang="zh-CN" sz="1400" dirty="0"/>
              <a:t>	 </a:t>
            </a:r>
            <a:r>
              <a:rPr lang="zh-CN" altLang="en-US" sz="1400" dirty="0"/>
              <a:t>病人数</a:t>
            </a:r>
            <a:r>
              <a:rPr lang="en-US" altLang="zh-CN" sz="1400" dirty="0" err="1"/>
              <a:t>illOne-illFour</a:t>
            </a:r>
            <a:endParaRPr lang="en-US" altLang="zh-CN" sz="1400" dirty="0"/>
          </a:p>
          <a:p>
            <a:r>
              <a:rPr lang="en-US" altLang="zh-CN" sz="1400" dirty="0"/>
              <a:t>	 </a:t>
            </a:r>
            <a:r>
              <a:rPr lang="zh-CN" altLang="en-US" sz="1400" dirty="0"/>
              <a:t>死亡概率</a:t>
            </a:r>
            <a:r>
              <a:rPr lang="en-US" altLang="zh-CN" sz="1400" dirty="0" err="1"/>
              <a:t>death_rate</a:t>
            </a:r>
            <a:endParaRPr lang="en-US" altLang="zh-CN" sz="1400" dirty="0"/>
          </a:p>
          <a:p>
            <a:r>
              <a:rPr lang="en-US" altLang="zh-CN" sz="1400" dirty="0"/>
              <a:t>	 </a:t>
            </a:r>
            <a:r>
              <a:rPr lang="zh-CN" altLang="en-US" sz="1400" dirty="0"/>
              <a:t>传染指数</a:t>
            </a:r>
            <a:r>
              <a:rPr lang="en-US" altLang="zh-CN" sz="1400" dirty="0"/>
              <a:t>rt</a:t>
            </a:r>
          </a:p>
          <a:p>
            <a:r>
              <a:rPr lang="zh-CN" altLang="en-US" sz="1400" dirty="0"/>
              <a:t>治愈概率</a:t>
            </a:r>
            <a:r>
              <a:rPr lang="en-US" altLang="zh-CN" sz="1400" dirty="0" err="1"/>
              <a:t>heal_rate</a:t>
            </a:r>
            <a:endParaRPr lang="en-US" altLang="zh-CN" sz="1400" dirty="0"/>
          </a:p>
          <a:p>
            <a:r>
              <a:rPr lang="zh-CN" altLang="en-US" sz="1400" dirty="0"/>
              <a:t>将收到措施影响的参数设置为数组：</a:t>
            </a:r>
          </a:p>
          <a:p>
            <a:r>
              <a:rPr lang="en-US" altLang="zh-CN" sz="1400" dirty="0"/>
              <a:t>	 </a:t>
            </a:r>
            <a:r>
              <a:rPr lang="zh-CN" altLang="en-US" sz="1400" dirty="0"/>
              <a:t>疫苗接种比例</a:t>
            </a:r>
            <a:r>
              <a:rPr lang="en-US" altLang="zh-CN" sz="1400" dirty="0" err="1"/>
              <a:t>vaccine_rate</a:t>
            </a:r>
            <a:endParaRPr lang="en-US" altLang="zh-CN" sz="1400" dirty="0"/>
          </a:p>
          <a:p>
            <a:r>
              <a:rPr lang="en-US" altLang="zh-CN" sz="1400" dirty="0"/>
              <a:t>	 </a:t>
            </a:r>
            <a:r>
              <a:rPr lang="zh-CN" altLang="en-US" sz="1400" dirty="0"/>
              <a:t>隔离指数</a:t>
            </a:r>
            <a:r>
              <a:rPr lang="en-US" altLang="zh-CN" sz="1400" dirty="0" err="1"/>
              <a:t>iso_rate</a:t>
            </a:r>
            <a:endParaRPr lang="en-US" altLang="zh-CN" sz="1400" dirty="0"/>
          </a:p>
          <a:p>
            <a:r>
              <a:rPr lang="en-US" altLang="zh-CN" sz="1400" dirty="0"/>
              <a:t>	 </a:t>
            </a:r>
            <a:r>
              <a:rPr lang="zh-CN" altLang="en-US" sz="1400" dirty="0"/>
              <a:t>流动指数：</a:t>
            </a:r>
            <a:r>
              <a:rPr lang="en-US" altLang="zh-CN" sz="1400" dirty="0"/>
              <a:t>flow</a:t>
            </a:r>
          </a:p>
        </p:txBody>
      </p:sp>
      <p:sp>
        <p:nvSpPr>
          <p:cNvPr id="27" name="任意多边形: 形状 26"/>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8" name="任意多边形: 形状 27"/>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9" name="文本框 28"/>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03</a:t>
            </a:r>
            <a:endParaRPr lang="zh-CN" altLang="en-US" sz="4000" dirty="0">
              <a:solidFill>
                <a:schemeClr val="accent1"/>
              </a:solidFill>
              <a:latin typeface="Century Gothic" panose="020B0502020202020204" pitchFamily="34" charset="0"/>
            </a:endParaRPr>
          </a:p>
        </p:txBody>
      </p:sp>
      <p:sp>
        <p:nvSpPr>
          <p:cNvPr id="31" name="文本框 30"/>
          <p:cNvSpPr txBox="1"/>
          <p:nvPr/>
        </p:nvSpPr>
        <p:spPr>
          <a:xfrm>
            <a:off x="1473289" y="366875"/>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控制变量</a:t>
            </a:r>
          </a:p>
        </p:txBody>
      </p:sp>
      <p:pic>
        <p:nvPicPr>
          <p:cNvPr id="2061" name="图片 1">
            <a:extLst>
              <a:ext uri="{FF2B5EF4-FFF2-40B4-BE49-F238E27FC236}">
                <a16:creationId xmlns:a16="http://schemas.microsoft.com/office/drawing/2014/main" id="{8D874C75-C8BD-4E25-A9D4-72AABAA01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78" y="1305593"/>
            <a:ext cx="5689600" cy="466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26717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ppt_w</p:attrName>
                                        </p:attrNameLst>
                                      </p:cBhvr>
                                      <p:tavLst>
                                        <p:tav tm="0">
                                          <p:val>
                                            <p:fltVal val="0"/>
                                          </p:val>
                                        </p:tav>
                                        <p:tav tm="100000">
                                          <p:val>
                                            <p:strVal val="#ppt_w"/>
                                          </p:val>
                                        </p:tav>
                                      </p:tavLst>
                                    </p:anim>
                                    <p:anim calcmode="lin" valueType="num">
                                      <p:cBhvr>
                                        <p:cTn id="17" dur="500" fill="hold"/>
                                        <p:tgtEl>
                                          <p:spTgt spid="18"/>
                                        </p:tgtEl>
                                        <p:attrNameLst>
                                          <p:attrName>ppt_h</p:attrName>
                                        </p:attrNameLst>
                                      </p:cBhvr>
                                      <p:tavLst>
                                        <p:tav tm="0">
                                          <p:val>
                                            <p:fltVal val="0"/>
                                          </p:val>
                                        </p:tav>
                                        <p:tav tm="100000">
                                          <p:val>
                                            <p:strVal val="#ppt_h"/>
                                          </p:val>
                                        </p:tav>
                                      </p:tavLst>
                                    </p:anim>
                                    <p:animEffect transition="in" filter="fade">
                                      <p:cBhvr>
                                        <p:cTn id="18" dur="500"/>
                                        <p:tgtEl>
                                          <p:spTgt spid="18"/>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fltVal val="0"/>
                                          </p:val>
                                        </p:tav>
                                        <p:tav tm="100000">
                                          <p:val>
                                            <p:strVal val="#ppt_h"/>
                                          </p:val>
                                        </p:tav>
                                      </p:tavLst>
                                    </p:anim>
                                    <p:animEffect transition="in" filter="fade">
                                      <p:cBhvr>
                                        <p:cTn id="4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P spid="8" grpId="0" animBg="1"/>
      <p:bldP spid="17" grpId="0" animBg="1"/>
      <p:bldP spid="11" grpId="0" animBg="1"/>
      <p:bldP spid="19" grpId="0" animBg="1"/>
      <p:bldP spid="14" grpId="0" animBg="1"/>
      <p:bldP spid="20" grpId="0" animBg="1"/>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675452"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5"/>
          <p:cNvSpPr/>
          <p:nvPr/>
        </p:nvSpPr>
        <p:spPr>
          <a:xfrm>
            <a:off x="6851550" y="5185919"/>
            <a:ext cx="413078" cy="405023"/>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8" name="圆角矩形 7"/>
          <p:cNvSpPr/>
          <p:nvPr/>
        </p:nvSpPr>
        <p:spPr>
          <a:xfrm>
            <a:off x="7881838"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8"/>
          <p:cNvSpPr/>
          <p:nvPr/>
        </p:nvSpPr>
        <p:spPr>
          <a:xfrm>
            <a:off x="8057936" y="5198007"/>
            <a:ext cx="413078" cy="380847"/>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圆角矩形 10"/>
          <p:cNvSpPr/>
          <p:nvPr/>
        </p:nvSpPr>
        <p:spPr>
          <a:xfrm>
            <a:off x="9088223"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1"/>
          <p:cNvSpPr/>
          <p:nvPr/>
        </p:nvSpPr>
        <p:spPr>
          <a:xfrm>
            <a:off x="9264321" y="5182180"/>
            <a:ext cx="413078" cy="412502"/>
          </a:xfrm>
          <a:custGeom>
            <a:avLst/>
            <a:gdLst>
              <a:gd name="connsiteX0" fmla="*/ 145802 w 608415"/>
              <a:gd name="connsiteY0" fmla="*/ 316204 h 607568"/>
              <a:gd name="connsiteX1" fmla="*/ 335878 w 608415"/>
              <a:gd name="connsiteY1" fmla="*/ 316204 h 607568"/>
              <a:gd name="connsiteX2" fmla="*/ 355085 w 608415"/>
              <a:gd name="connsiteY2" fmla="*/ 335363 h 607568"/>
              <a:gd name="connsiteX3" fmla="*/ 335878 w 608415"/>
              <a:gd name="connsiteY3" fmla="*/ 354521 h 607568"/>
              <a:gd name="connsiteX4" fmla="*/ 145802 w 608415"/>
              <a:gd name="connsiteY4" fmla="*/ 354521 h 607568"/>
              <a:gd name="connsiteX5" fmla="*/ 126594 w 608415"/>
              <a:gd name="connsiteY5" fmla="*/ 335363 h 607568"/>
              <a:gd name="connsiteX6" fmla="*/ 145802 w 608415"/>
              <a:gd name="connsiteY6" fmla="*/ 316204 h 607568"/>
              <a:gd name="connsiteX7" fmla="*/ 145799 w 608415"/>
              <a:gd name="connsiteY7" fmla="*/ 252977 h 607568"/>
              <a:gd name="connsiteX8" fmla="*/ 430791 w 608415"/>
              <a:gd name="connsiteY8" fmla="*/ 252977 h 607568"/>
              <a:gd name="connsiteX9" fmla="*/ 449995 w 608415"/>
              <a:gd name="connsiteY9" fmla="*/ 272171 h 607568"/>
              <a:gd name="connsiteX10" fmla="*/ 430791 w 608415"/>
              <a:gd name="connsiteY10" fmla="*/ 291365 h 607568"/>
              <a:gd name="connsiteX11" fmla="*/ 145799 w 608415"/>
              <a:gd name="connsiteY11" fmla="*/ 291365 h 607568"/>
              <a:gd name="connsiteX12" fmla="*/ 126594 w 608415"/>
              <a:gd name="connsiteY12" fmla="*/ 272171 h 607568"/>
              <a:gd name="connsiteX13" fmla="*/ 145799 w 608415"/>
              <a:gd name="connsiteY13" fmla="*/ 252977 h 607568"/>
              <a:gd name="connsiteX14" fmla="*/ 145805 w 608415"/>
              <a:gd name="connsiteY14" fmla="*/ 189750 h 607568"/>
              <a:gd name="connsiteX15" fmla="*/ 209279 w 608415"/>
              <a:gd name="connsiteY15" fmla="*/ 189750 h 607568"/>
              <a:gd name="connsiteX16" fmla="*/ 228490 w 608415"/>
              <a:gd name="connsiteY16" fmla="*/ 208944 h 607568"/>
              <a:gd name="connsiteX17" fmla="*/ 209279 w 608415"/>
              <a:gd name="connsiteY17" fmla="*/ 228138 h 607568"/>
              <a:gd name="connsiteX18" fmla="*/ 145805 w 608415"/>
              <a:gd name="connsiteY18" fmla="*/ 228138 h 607568"/>
              <a:gd name="connsiteX19" fmla="*/ 126594 w 608415"/>
              <a:gd name="connsiteY19" fmla="*/ 208944 h 607568"/>
              <a:gd name="connsiteX20" fmla="*/ 145805 w 608415"/>
              <a:gd name="connsiteY20" fmla="*/ 189750 h 607568"/>
              <a:gd name="connsiteX21" fmla="*/ 70060 w 608415"/>
              <a:gd name="connsiteY21" fmla="*/ 133174 h 607568"/>
              <a:gd name="connsiteX22" fmla="*/ 70060 w 608415"/>
              <a:gd name="connsiteY22" fmla="*/ 442788 h 607568"/>
              <a:gd name="connsiteX23" fmla="*/ 538355 w 608415"/>
              <a:gd name="connsiteY23" fmla="*/ 442788 h 607568"/>
              <a:gd name="connsiteX24" fmla="*/ 538355 w 608415"/>
              <a:gd name="connsiteY24" fmla="*/ 133174 h 607568"/>
              <a:gd name="connsiteX25" fmla="*/ 38410 w 608415"/>
              <a:gd name="connsiteY25" fmla="*/ 69962 h 607568"/>
              <a:gd name="connsiteX26" fmla="*/ 38410 w 608415"/>
              <a:gd name="connsiteY26" fmla="*/ 94817 h 607568"/>
              <a:gd name="connsiteX27" fmla="*/ 570005 w 608415"/>
              <a:gd name="connsiteY27" fmla="*/ 94817 h 607568"/>
              <a:gd name="connsiteX28" fmla="*/ 570005 w 608415"/>
              <a:gd name="connsiteY28" fmla="*/ 69962 h 607568"/>
              <a:gd name="connsiteX29" fmla="*/ 304208 w 608415"/>
              <a:gd name="connsiteY29" fmla="*/ 0 h 607568"/>
              <a:gd name="connsiteX30" fmla="*/ 323413 w 608415"/>
              <a:gd name="connsiteY30" fmla="*/ 19178 h 607568"/>
              <a:gd name="connsiteX31" fmla="*/ 323413 w 608415"/>
              <a:gd name="connsiteY31" fmla="*/ 31606 h 607568"/>
              <a:gd name="connsiteX32" fmla="*/ 589210 w 608415"/>
              <a:gd name="connsiteY32" fmla="*/ 31606 h 607568"/>
              <a:gd name="connsiteX33" fmla="*/ 608415 w 608415"/>
              <a:gd name="connsiteY33" fmla="*/ 50784 h 607568"/>
              <a:gd name="connsiteX34" fmla="*/ 608415 w 608415"/>
              <a:gd name="connsiteY34" fmla="*/ 113995 h 607568"/>
              <a:gd name="connsiteX35" fmla="*/ 589210 w 608415"/>
              <a:gd name="connsiteY35" fmla="*/ 133174 h 607568"/>
              <a:gd name="connsiteX36" fmla="*/ 576765 w 608415"/>
              <a:gd name="connsiteY36" fmla="*/ 133174 h 607568"/>
              <a:gd name="connsiteX37" fmla="*/ 576765 w 608415"/>
              <a:gd name="connsiteY37" fmla="*/ 461967 h 607568"/>
              <a:gd name="connsiteX38" fmla="*/ 557560 w 608415"/>
              <a:gd name="connsiteY38" fmla="*/ 481145 h 607568"/>
              <a:gd name="connsiteX39" fmla="*/ 342618 w 608415"/>
              <a:gd name="connsiteY39" fmla="*/ 481145 h 607568"/>
              <a:gd name="connsiteX40" fmla="*/ 414521 w 608415"/>
              <a:gd name="connsiteY40" fmla="*/ 576883 h 607568"/>
              <a:gd name="connsiteX41" fmla="*/ 410680 w 608415"/>
              <a:gd name="connsiteY41" fmla="*/ 603733 h 607568"/>
              <a:gd name="connsiteX42" fmla="*/ 399157 w 608415"/>
              <a:gd name="connsiteY42" fmla="*/ 607568 h 607568"/>
              <a:gd name="connsiteX43" fmla="*/ 383793 w 608415"/>
              <a:gd name="connsiteY43" fmla="*/ 599897 h 607568"/>
              <a:gd name="connsiteX44" fmla="*/ 323413 w 608415"/>
              <a:gd name="connsiteY44" fmla="*/ 519348 h 607568"/>
              <a:gd name="connsiteX45" fmla="*/ 323413 w 608415"/>
              <a:gd name="connsiteY45" fmla="*/ 588390 h 607568"/>
              <a:gd name="connsiteX46" fmla="*/ 304208 w 608415"/>
              <a:gd name="connsiteY46" fmla="*/ 607568 h 607568"/>
              <a:gd name="connsiteX47" fmla="*/ 285003 w 608415"/>
              <a:gd name="connsiteY47" fmla="*/ 588390 h 607568"/>
              <a:gd name="connsiteX48" fmla="*/ 285003 w 608415"/>
              <a:gd name="connsiteY48" fmla="*/ 519348 h 607568"/>
              <a:gd name="connsiteX49" fmla="*/ 224622 w 608415"/>
              <a:gd name="connsiteY49" fmla="*/ 599897 h 607568"/>
              <a:gd name="connsiteX50" fmla="*/ 209258 w 608415"/>
              <a:gd name="connsiteY50" fmla="*/ 607568 h 607568"/>
              <a:gd name="connsiteX51" fmla="*/ 197735 w 608415"/>
              <a:gd name="connsiteY51" fmla="*/ 603733 h 607568"/>
              <a:gd name="connsiteX52" fmla="*/ 193894 w 608415"/>
              <a:gd name="connsiteY52" fmla="*/ 576883 h 607568"/>
              <a:gd name="connsiteX53" fmla="*/ 265798 w 608415"/>
              <a:gd name="connsiteY53" fmla="*/ 481145 h 607568"/>
              <a:gd name="connsiteX54" fmla="*/ 50855 w 608415"/>
              <a:gd name="connsiteY54" fmla="*/ 481145 h 607568"/>
              <a:gd name="connsiteX55" fmla="*/ 31650 w 608415"/>
              <a:gd name="connsiteY55" fmla="*/ 461967 h 607568"/>
              <a:gd name="connsiteX56" fmla="*/ 31650 w 608415"/>
              <a:gd name="connsiteY56" fmla="*/ 133174 h 607568"/>
              <a:gd name="connsiteX57" fmla="*/ 19205 w 608415"/>
              <a:gd name="connsiteY57" fmla="*/ 133174 h 607568"/>
              <a:gd name="connsiteX58" fmla="*/ 0 w 608415"/>
              <a:gd name="connsiteY58" fmla="*/ 113995 h 607568"/>
              <a:gd name="connsiteX59" fmla="*/ 0 w 608415"/>
              <a:gd name="connsiteY59" fmla="*/ 50784 h 607568"/>
              <a:gd name="connsiteX60" fmla="*/ 19205 w 608415"/>
              <a:gd name="connsiteY60" fmla="*/ 31606 h 607568"/>
              <a:gd name="connsiteX61" fmla="*/ 285003 w 608415"/>
              <a:gd name="connsiteY61" fmla="*/ 31606 h 607568"/>
              <a:gd name="connsiteX62" fmla="*/ 285003 w 608415"/>
              <a:gd name="connsiteY62" fmla="*/ 19178 h 607568"/>
              <a:gd name="connsiteX63" fmla="*/ 304208 w 608415"/>
              <a:gd name="connsiteY6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8415" h="607568">
                <a:moveTo>
                  <a:pt x="145802" y="316204"/>
                </a:moveTo>
                <a:lnTo>
                  <a:pt x="335878" y="316204"/>
                </a:lnTo>
                <a:cubicBezTo>
                  <a:pt x="346480" y="316204"/>
                  <a:pt x="355085" y="324787"/>
                  <a:pt x="355085" y="335363"/>
                </a:cubicBezTo>
                <a:cubicBezTo>
                  <a:pt x="355085" y="345938"/>
                  <a:pt x="346480" y="354521"/>
                  <a:pt x="335878" y="354521"/>
                </a:cubicBezTo>
                <a:lnTo>
                  <a:pt x="145802" y="354521"/>
                </a:lnTo>
                <a:cubicBezTo>
                  <a:pt x="135199" y="354521"/>
                  <a:pt x="126594" y="345938"/>
                  <a:pt x="126594" y="335363"/>
                </a:cubicBezTo>
                <a:cubicBezTo>
                  <a:pt x="126594" y="324787"/>
                  <a:pt x="135199" y="316204"/>
                  <a:pt x="145802" y="316204"/>
                </a:cubicBezTo>
                <a:close/>
                <a:moveTo>
                  <a:pt x="145799" y="252977"/>
                </a:moveTo>
                <a:lnTo>
                  <a:pt x="430791" y="252977"/>
                </a:lnTo>
                <a:cubicBezTo>
                  <a:pt x="441392" y="252977"/>
                  <a:pt x="449995" y="261576"/>
                  <a:pt x="449995" y="272171"/>
                </a:cubicBezTo>
                <a:cubicBezTo>
                  <a:pt x="449995" y="282766"/>
                  <a:pt x="441392" y="291365"/>
                  <a:pt x="430791" y="291365"/>
                </a:cubicBezTo>
                <a:lnTo>
                  <a:pt x="145799" y="291365"/>
                </a:lnTo>
                <a:cubicBezTo>
                  <a:pt x="135198" y="291365"/>
                  <a:pt x="126594" y="282766"/>
                  <a:pt x="126594" y="272171"/>
                </a:cubicBezTo>
                <a:cubicBezTo>
                  <a:pt x="126594" y="261576"/>
                  <a:pt x="135198" y="252977"/>
                  <a:pt x="145799" y="252977"/>
                </a:cubicBezTo>
                <a:close/>
                <a:moveTo>
                  <a:pt x="145805" y="189750"/>
                </a:moveTo>
                <a:lnTo>
                  <a:pt x="209279" y="189750"/>
                </a:lnTo>
                <a:cubicBezTo>
                  <a:pt x="219884" y="189750"/>
                  <a:pt x="228490" y="198349"/>
                  <a:pt x="228490" y="208944"/>
                </a:cubicBezTo>
                <a:cubicBezTo>
                  <a:pt x="228490" y="219539"/>
                  <a:pt x="219884" y="228138"/>
                  <a:pt x="209279" y="228138"/>
                </a:cubicBezTo>
                <a:lnTo>
                  <a:pt x="145805" y="228138"/>
                </a:lnTo>
                <a:cubicBezTo>
                  <a:pt x="135201" y="228138"/>
                  <a:pt x="126594" y="219539"/>
                  <a:pt x="126594" y="208944"/>
                </a:cubicBezTo>
                <a:cubicBezTo>
                  <a:pt x="126594" y="198349"/>
                  <a:pt x="135201" y="189750"/>
                  <a:pt x="145805" y="189750"/>
                </a:cubicBezTo>
                <a:close/>
                <a:moveTo>
                  <a:pt x="70060" y="133174"/>
                </a:moveTo>
                <a:lnTo>
                  <a:pt x="70060" y="442788"/>
                </a:lnTo>
                <a:lnTo>
                  <a:pt x="538355" y="442788"/>
                </a:lnTo>
                <a:lnTo>
                  <a:pt x="538355" y="133174"/>
                </a:lnTo>
                <a:close/>
                <a:moveTo>
                  <a:pt x="38410" y="69962"/>
                </a:moveTo>
                <a:lnTo>
                  <a:pt x="38410" y="94817"/>
                </a:lnTo>
                <a:lnTo>
                  <a:pt x="570005" y="94817"/>
                </a:lnTo>
                <a:lnTo>
                  <a:pt x="570005" y="69962"/>
                </a:lnTo>
                <a:close/>
                <a:moveTo>
                  <a:pt x="304208" y="0"/>
                </a:moveTo>
                <a:cubicBezTo>
                  <a:pt x="314809" y="0"/>
                  <a:pt x="323413" y="8592"/>
                  <a:pt x="323413" y="19178"/>
                </a:cubicBezTo>
                <a:lnTo>
                  <a:pt x="323413" y="31606"/>
                </a:lnTo>
                <a:lnTo>
                  <a:pt x="589210" y="31606"/>
                </a:lnTo>
                <a:cubicBezTo>
                  <a:pt x="599811" y="31606"/>
                  <a:pt x="608415" y="40197"/>
                  <a:pt x="608415" y="50784"/>
                </a:cubicBezTo>
                <a:lnTo>
                  <a:pt x="608415" y="113995"/>
                </a:lnTo>
                <a:cubicBezTo>
                  <a:pt x="608415" y="124582"/>
                  <a:pt x="599811" y="133174"/>
                  <a:pt x="589210" y="133174"/>
                </a:cubicBezTo>
                <a:lnTo>
                  <a:pt x="576765" y="133174"/>
                </a:lnTo>
                <a:lnTo>
                  <a:pt x="576765" y="461967"/>
                </a:lnTo>
                <a:cubicBezTo>
                  <a:pt x="576765" y="472553"/>
                  <a:pt x="568161" y="481145"/>
                  <a:pt x="557560" y="481145"/>
                </a:cubicBezTo>
                <a:lnTo>
                  <a:pt x="342618" y="481145"/>
                </a:lnTo>
                <a:lnTo>
                  <a:pt x="414521" y="576883"/>
                </a:lnTo>
                <a:cubicBezTo>
                  <a:pt x="420974" y="585321"/>
                  <a:pt x="419284" y="597442"/>
                  <a:pt x="410680" y="603733"/>
                </a:cubicBezTo>
                <a:cubicBezTo>
                  <a:pt x="407300" y="606341"/>
                  <a:pt x="403306" y="607568"/>
                  <a:pt x="399157" y="607568"/>
                </a:cubicBezTo>
                <a:cubicBezTo>
                  <a:pt x="393319" y="607568"/>
                  <a:pt x="387634" y="604960"/>
                  <a:pt x="383793" y="599897"/>
                </a:cubicBezTo>
                <a:lnTo>
                  <a:pt x="323413" y="519348"/>
                </a:lnTo>
                <a:lnTo>
                  <a:pt x="323413" y="588390"/>
                </a:lnTo>
                <a:cubicBezTo>
                  <a:pt x="323413" y="598976"/>
                  <a:pt x="314809" y="607568"/>
                  <a:pt x="304208" y="607568"/>
                </a:cubicBezTo>
                <a:cubicBezTo>
                  <a:pt x="293607" y="607568"/>
                  <a:pt x="285003" y="598976"/>
                  <a:pt x="285003" y="588390"/>
                </a:cubicBezTo>
                <a:lnTo>
                  <a:pt x="285003" y="519348"/>
                </a:lnTo>
                <a:lnTo>
                  <a:pt x="224622" y="599897"/>
                </a:lnTo>
                <a:cubicBezTo>
                  <a:pt x="220781" y="604960"/>
                  <a:pt x="215096" y="607568"/>
                  <a:pt x="209258" y="607568"/>
                </a:cubicBezTo>
                <a:cubicBezTo>
                  <a:pt x="205110" y="607568"/>
                  <a:pt x="201115" y="606341"/>
                  <a:pt x="197735" y="603733"/>
                </a:cubicBezTo>
                <a:cubicBezTo>
                  <a:pt x="189131" y="597442"/>
                  <a:pt x="187441" y="585321"/>
                  <a:pt x="193894" y="576883"/>
                </a:cubicBezTo>
                <a:lnTo>
                  <a:pt x="265798" y="481145"/>
                </a:lnTo>
                <a:lnTo>
                  <a:pt x="50855" y="481145"/>
                </a:lnTo>
                <a:cubicBezTo>
                  <a:pt x="40253" y="481145"/>
                  <a:pt x="31650" y="472553"/>
                  <a:pt x="31650" y="461967"/>
                </a:cubicBezTo>
                <a:lnTo>
                  <a:pt x="31650" y="133174"/>
                </a:lnTo>
                <a:lnTo>
                  <a:pt x="19205" y="133174"/>
                </a:lnTo>
                <a:cubicBezTo>
                  <a:pt x="8604" y="133174"/>
                  <a:pt x="0" y="124582"/>
                  <a:pt x="0" y="113995"/>
                </a:cubicBezTo>
                <a:lnTo>
                  <a:pt x="0" y="50784"/>
                </a:lnTo>
                <a:cubicBezTo>
                  <a:pt x="0" y="40197"/>
                  <a:pt x="8604" y="31606"/>
                  <a:pt x="19205" y="31606"/>
                </a:cubicBezTo>
                <a:lnTo>
                  <a:pt x="285003" y="31606"/>
                </a:lnTo>
                <a:lnTo>
                  <a:pt x="285003" y="19178"/>
                </a:lnTo>
                <a:cubicBezTo>
                  <a:pt x="285003" y="8592"/>
                  <a:pt x="293607" y="0"/>
                  <a:pt x="3042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圆角矩形 13"/>
          <p:cNvSpPr/>
          <p:nvPr/>
        </p:nvSpPr>
        <p:spPr>
          <a:xfrm>
            <a:off x="10294610" y="500579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4"/>
          <p:cNvSpPr/>
          <p:nvPr/>
        </p:nvSpPr>
        <p:spPr>
          <a:xfrm>
            <a:off x="10470708" y="5189884"/>
            <a:ext cx="413078" cy="397094"/>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文本框 22"/>
          <p:cNvSpPr txBox="1"/>
          <p:nvPr/>
        </p:nvSpPr>
        <p:spPr>
          <a:xfrm>
            <a:off x="6446634" y="1224282"/>
            <a:ext cx="4741748" cy="3354765"/>
          </a:xfrm>
          <a:prstGeom prst="rect">
            <a:avLst/>
          </a:prstGeom>
          <a:noFill/>
        </p:spPr>
        <p:txBody>
          <a:bodyPr wrap="square" rtlCol="0">
            <a:spAutoFit/>
            <a:scene3d>
              <a:camera prst="orthographicFront"/>
              <a:lightRig rig="threePt" dir="t"/>
            </a:scene3d>
            <a:sp3d contourW="12700"/>
          </a:bodyPr>
          <a:lstStyle/>
          <a:p>
            <a:r>
              <a:rPr lang="zh-CN" altLang="zh-CN" dirty="0"/>
              <a:t>主要过程包括：</a:t>
            </a:r>
          </a:p>
          <a:p>
            <a:pPr lvl="0"/>
            <a:r>
              <a:rPr lang="en-US" altLang="zh-CN" dirty="0"/>
              <a:t>(1)</a:t>
            </a:r>
            <a:r>
              <a:rPr lang="zh-CN" altLang="zh-CN" dirty="0"/>
              <a:t>初始化状态：人</a:t>
            </a:r>
          </a:p>
          <a:p>
            <a:pPr lvl="0"/>
            <a:r>
              <a:rPr lang="en-US" altLang="zh-CN" dirty="0"/>
              <a:t>(2)</a:t>
            </a:r>
            <a:r>
              <a:rPr lang="zh-CN" altLang="zh-CN" dirty="0"/>
              <a:t>活动状态：活人</a:t>
            </a:r>
          </a:p>
          <a:p>
            <a:pPr lvl="0"/>
            <a:r>
              <a:rPr lang="en-US" altLang="zh-CN" dirty="0"/>
              <a:t>(3)</a:t>
            </a:r>
            <a:r>
              <a:rPr lang="zh-CN" altLang="zh-CN" dirty="0"/>
              <a:t>死亡状态：死人</a:t>
            </a:r>
          </a:p>
          <a:p>
            <a:pPr lvl="0"/>
            <a:r>
              <a:rPr lang="en-US" altLang="zh-CN" dirty="0"/>
              <a:t>(4)</a:t>
            </a:r>
            <a:r>
              <a:rPr lang="zh-CN" altLang="zh-CN" dirty="0"/>
              <a:t>感染状态：病人</a:t>
            </a:r>
          </a:p>
          <a:p>
            <a:pPr lvl="0"/>
            <a:r>
              <a:rPr lang="en-US" altLang="zh-CN" dirty="0"/>
              <a:t>(5)</a:t>
            </a:r>
            <a:r>
              <a:rPr lang="zh-CN" altLang="zh-CN" dirty="0"/>
              <a:t>非感染状态：非病人</a:t>
            </a:r>
          </a:p>
          <a:p>
            <a:pPr lvl="0"/>
            <a:r>
              <a:rPr lang="en-US" altLang="zh-CN" dirty="0"/>
              <a:t>(6)</a:t>
            </a:r>
            <a:r>
              <a:rPr lang="zh-CN" altLang="zh-CN" dirty="0"/>
              <a:t>流动状态：流动</a:t>
            </a:r>
          </a:p>
          <a:p>
            <a:pPr lvl="0"/>
            <a:r>
              <a:rPr lang="en-US" altLang="zh-CN" dirty="0"/>
              <a:t>(7)</a:t>
            </a:r>
            <a:r>
              <a:rPr lang="zh-CN" altLang="zh-CN" dirty="0"/>
              <a:t>同个地区互相感染状态</a:t>
            </a:r>
          </a:p>
          <a:p>
            <a:pPr lvl="0"/>
            <a:r>
              <a:rPr lang="en-US" altLang="zh-CN" dirty="0"/>
              <a:t>(8)</a:t>
            </a:r>
            <a:r>
              <a:rPr lang="zh-CN" altLang="zh-CN" dirty="0"/>
              <a:t>接种疫苗状态：接种</a:t>
            </a:r>
          </a:p>
          <a:p>
            <a:pPr lvl="0"/>
            <a:r>
              <a:rPr lang="en-US" altLang="zh-CN" dirty="0"/>
              <a:t>(9)</a:t>
            </a:r>
            <a:r>
              <a:rPr lang="zh-CN" altLang="zh-CN" dirty="0"/>
              <a:t>痊愈状态：痊愈</a:t>
            </a:r>
          </a:p>
          <a:p>
            <a:r>
              <a:rPr lang="en-US" altLang="zh-CN" dirty="0"/>
              <a:t>(10)</a:t>
            </a:r>
            <a:r>
              <a:rPr lang="zh-CN" altLang="zh-CN" dirty="0"/>
              <a:t>隔离状态：隔离</a:t>
            </a:r>
          </a:p>
          <a:p>
            <a:endParaRPr lang="en-US" altLang="zh-CN" sz="1400" dirty="0"/>
          </a:p>
        </p:txBody>
      </p:sp>
      <p:sp>
        <p:nvSpPr>
          <p:cNvPr id="27" name="任意多边形: 形状 26"/>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8" name="任意多边形: 形状 27"/>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9" name="文本框 28"/>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04</a:t>
            </a:r>
            <a:endParaRPr lang="zh-CN" altLang="en-US" sz="4000" dirty="0">
              <a:solidFill>
                <a:schemeClr val="accent1"/>
              </a:solidFill>
              <a:latin typeface="Century Gothic" panose="020B0502020202020204" pitchFamily="34" charset="0"/>
            </a:endParaRPr>
          </a:p>
        </p:txBody>
      </p:sp>
      <p:sp>
        <p:nvSpPr>
          <p:cNvPr id="31" name="文本框 30"/>
          <p:cNvSpPr txBox="1"/>
          <p:nvPr/>
        </p:nvSpPr>
        <p:spPr>
          <a:xfrm>
            <a:off x="1473289" y="366875"/>
            <a:ext cx="1415772"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状态机</a:t>
            </a:r>
          </a:p>
        </p:txBody>
      </p:sp>
      <p:pic>
        <p:nvPicPr>
          <p:cNvPr id="3074" name="图片 1">
            <a:extLst>
              <a:ext uri="{FF2B5EF4-FFF2-40B4-BE49-F238E27FC236}">
                <a16:creationId xmlns:a16="http://schemas.microsoft.com/office/drawing/2014/main" id="{C2F129A9-BC0D-4AFF-9058-29737C19E5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108" y="1305593"/>
            <a:ext cx="5681662"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8AF785D7-F753-4269-ADF0-4F24868C953A}"/>
              </a:ext>
            </a:extLst>
          </p:cNvPr>
          <p:cNvSpPr txBox="1"/>
          <p:nvPr/>
        </p:nvSpPr>
        <p:spPr>
          <a:xfrm>
            <a:off x="419285" y="4305678"/>
            <a:ext cx="10769097" cy="2323713"/>
          </a:xfrm>
          <a:prstGeom prst="rect">
            <a:avLst/>
          </a:prstGeom>
          <a:noFill/>
        </p:spPr>
        <p:txBody>
          <a:bodyPr wrap="square" rtlCol="0">
            <a:spAutoFit/>
          </a:bodyPr>
          <a:lstStyle/>
          <a:p>
            <a:pPr marL="266700" algn="just">
              <a:lnSpc>
                <a:spcPct val="150000"/>
              </a:lnSpc>
            </a:pPr>
            <a:r>
              <a:rPr lang="zh-CN" altLang="en-US" sz="1000" kern="100" dirty="0">
                <a:effectLst/>
                <a:latin typeface="Times New Roman" panose="02020603050405020304" pitchFamily="18" charset="0"/>
                <a:ea typeface="仿宋_GB2312"/>
              </a:rPr>
              <a:t>     （</a:t>
            </a:r>
            <a:r>
              <a:rPr lang="en-US" altLang="zh-CN" sz="1000" kern="100" dirty="0">
                <a:effectLst/>
                <a:latin typeface="Times New Roman" panose="02020603050405020304" pitchFamily="18" charset="0"/>
                <a:ea typeface="仿宋_GB2312"/>
              </a:rPr>
              <a:t>1</a:t>
            </a:r>
            <a:r>
              <a:rPr lang="zh-CN" altLang="en-US" sz="1000" kern="100" dirty="0">
                <a:latin typeface="Times New Roman" panose="02020603050405020304" pitchFamily="18" charset="0"/>
                <a:ea typeface="仿宋_GB2312"/>
              </a:rPr>
              <a:t>）</a:t>
            </a:r>
            <a:r>
              <a:rPr lang="zh-CN" altLang="en-US" sz="1000" kern="100" dirty="0">
                <a:effectLst/>
                <a:latin typeface="Times New Roman" panose="02020603050405020304" pitchFamily="18" charset="0"/>
                <a:ea typeface="仿宋_GB2312"/>
              </a:rPr>
              <a:t>通过</a:t>
            </a:r>
            <a:r>
              <a:rPr lang="en-US" altLang="zh-CN" sz="1000" kern="100" dirty="0">
                <a:effectLst/>
                <a:latin typeface="Times New Roman" panose="02020603050405020304" pitchFamily="18" charset="0"/>
                <a:ea typeface="仿宋_GB2312"/>
              </a:rPr>
              <a:t>death</a:t>
            </a:r>
            <a:r>
              <a:rPr lang="zh-CN" altLang="en-US" sz="1000" kern="100" dirty="0">
                <a:effectLst/>
                <a:latin typeface="Times New Roman" panose="02020603050405020304" pitchFamily="18" charset="0"/>
                <a:ea typeface="仿宋_GB2312"/>
              </a:rPr>
              <a:t>判断是否转换为（</a:t>
            </a:r>
            <a:r>
              <a:rPr lang="en-US" altLang="zh-CN" sz="1000" kern="100" dirty="0">
                <a:effectLst/>
                <a:latin typeface="Times New Roman" panose="02020603050405020304" pitchFamily="18" charset="0"/>
                <a:ea typeface="仿宋_GB2312"/>
              </a:rPr>
              <a:t>2</a:t>
            </a:r>
            <a:r>
              <a:rPr lang="zh-CN" altLang="en-US" sz="1000" kern="100" dirty="0">
                <a:effectLst/>
                <a:latin typeface="Times New Roman" panose="02020603050405020304" pitchFamily="18" charset="0"/>
                <a:ea typeface="仿宋_GB2312"/>
              </a:rPr>
              <a:t>）</a:t>
            </a:r>
            <a:endParaRPr lang="en-US" altLang="zh-CN" sz="1000" kern="100" dirty="0">
              <a:effectLst/>
              <a:latin typeface="Times New Roman" panose="02020603050405020304" pitchFamily="18" charset="0"/>
              <a:ea typeface="仿宋_GB2312"/>
            </a:endParaRPr>
          </a:p>
          <a:p>
            <a:pPr marL="266700" algn="just">
              <a:lnSpc>
                <a:spcPct val="150000"/>
              </a:lnSpc>
            </a:pPr>
            <a:r>
              <a:rPr lang="zh-CN" altLang="en-US" sz="1000" kern="100" dirty="0">
                <a:effectLst/>
                <a:latin typeface="Times New Roman" panose="02020603050405020304" pitchFamily="18" charset="0"/>
                <a:ea typeface="仿宋_GB2312"/>
              </a:rPr>
              <a:t>     （</a:t>
            </a:r>
            <a:r>
              <a:rPr lang="en-US" altLang="zh-CN" sz="1000" kern="100" dirty="0">
                <a:effectLst/>
                <a:latin typeface="Times New Roman" panose="02020603050405020304" pitchFamily="18" charset="0"/>
                <a:ea typeface="仿宋_GB2312"/>
              </a:rPr>
              <a:t>2</a:t>
            </a:r>
            <a:r>
              <a:rPr lang="zh-CN" altLang="en-US" sz="1000" kern="100" dirty="0">
                <a:effectLst/>
                <a:latin typeface="Times New Roman" panose="02020603050405020304" pitchFamily="18" charset="0"/>
                <a:ea typeface="仿宋_GB2312"/>
              </a:rPr>
              <a:t>）通过</a:t>
            </a:r>
            <a:r>
              <a:rPr lang="en-US" altLang="zh-CN" sz="1000" kern="100" dirty="0" err="1">
                <a:effectLst/>
                <a:latin typeface="Times New Roman" panose="02020603050405020304" pitchFamily="18" charset="0"/>
                <a:ea typeface="仿宋_GB2312"/>
              </a:rPr>
              <a:t>illed</a:t>
            </a:r>
            <a:r>
              <a:rPr lang="zh-CN" altLang="en-US" sz="1000" kern="100" dirty="0">
                <a:effectLst/>
                <a:latin typeface="Times New Roman" panose="02020603050405020304" pitchFamily="18" charset="0"/>
                <a:ea typeface="仿宋_GB2312"/>
              </a:rPr>
              <a:t>判断是否转换为（</a:t>
            </a:r>
            <a:r>
              <a:rPr lang="en-US" altLang="zh-CN" sz="1000" kern="100" dirty="0">
                <a:effectLst/>
                <a:latin typeface="Times New Roman" panose="02020603050405020304" pitchFamily="18" charset="0"/>
                <a:ea typeface="仿宋_GB2312"/>
              </a:rPr>
              <a:t>4</a:t>
            </a:r>
            <a:r>
              <a:rPr lang="zh-CN" altLang="en-US" sz="1000" kern="100" dirty="0">
                <a:effectLst/>
                <a:latin typeface="Times New Roman" panose="02020603050405020304" pitchFamily="18" charset="0"/>
                <a:ea typeface="仿宋_GB2312"/>
              </a:rPr>
              <a:t>）</a:t>
            </a:r>
            <a:endParaRPr lang="en-US" altLang="zh-CN" sz="1000" kern="100" dirty="0">
              <a:effectLst/>
              <a:latin typeface="Times New Roman" panose="02020603050405020304" pitchFamily="18" charset="0"/>
              <a:ea typeface="仿宋_GB2312"/>
            </a:endParaRPr>
          </a:p>
          <a:p>
            <a:pPr marL="266700" algn="just">
              <a:lnSpc>
                <a:spcPct val="150000"/>
              </a:lnSpc>
            </a:pPr>
            <a:r>
              <a:rPr lang="en-US" altLang="zh-CN" sz="1000" kern="100" dirty="0">
                <a:effectLst/>
                <a:latin typeface="Times New Roman" panose="02020603050405020304" pitchFamily="18" charset="0"/>
                <a:ea typeface="仿宋_GB2312"/>
              </a:rPr>
              <a:t>	  (2)</a:t>
            </a:r>
            <a:r>
              <a:rPr lang="zh-CN" altLang="zh-CN" sz="1000" kern="100" dirty="0">
                <a:effectLst/>
                <a:latin typeface="Times New Roman" panose="02020603050405020304" pitchFamily="18" charset="0"/>
                <a:ea typeface="仿宋_GB2312"/>
              </a:rPr>
              <a:t>通过是否隔离以及流动概率分别转换成（</a:t>
            </a:r>
            <a:r>
              <a:rPr lang="en-US" altLang="zh-CN" sz="1000" kern="100" dirty="0">
                <a:effectLst/>
                <a:latin typeface="Times New Roman" panose="02020603050405020304" pitchFamily="18" charset="0"/>
                <a:ea typeface="仿宋_GB2312"/>
              </a:rPr>
              <a:t>10</a:t>
            </a:r>
            <a:r>
              <a:rPr lang="zh-CN" altLang="zh-CN" sz="1000" kern="100" dirty="0">
                <a:effectLst/>
                <a:latin typeface="Times New Roman" panose="02020603050405020304" pitchFamily="18" charset="0"/>
                <a:ea typeface="仿宋_GB2312"/>
              </a:rPr>
              <a:t>）和（</a:t>
            </a:r>
            <a:r>
              <a:rPr lang="en-US" altLang="zh-CN" sz="1000" kern="100" dirty="0">
                <a:effectLst/>
                <a:latin typeface="Times New Roman" panose="02020603050405020304" pitchFamily="18" charset="0"/>
                <a:ea typeface="仿宋_GB2312"/>
              </a:rPr>
              <a:t>6</a:t>
            </a:r>
            <a:r>
              <a:rPr lang="zh-CN" altLang="zh-CN" sz="1000" kern="100" dirty="0">
                <a:effectLst/>
                <a:latin typeface="Times New Roman" panose="02020603050405020304" pitchFamily="18" charset="0"/>
                <a:ea typeface="仿宋_GB2312"/>
              </a:rPr>
              <a:t>）</a:t>
            </a:r>
            <a:endParaRPr lang="zh-CN" altLang="zh-CN" sz="10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1000" kern="100" dirty="0">
                <a:effectLst/>
                <a:latin typeface="Times New Roman" panose="02020603050405020304" pitchFamily="18" charset="0"/>
                <a:ea typeface="仿宋_GB2312"/>
              </a:rPr>
              <a:t>	</a:t>
            </a:r>
            <a:r>
              <a:rPr lang="zh-CN" altLang="zh-CN" sz="1000" kern="100" dirty="0">
                <a:effectLst/>
                <a:latin typeface="Times New Roman" panose="02020603050405020304" pitchFamily="18" charset="0"/>
                <a:ea typeface="仿宋_GB2312"/>
              </a:rPr>
              <a:t>（</a:t>
            </a:r>
            <a:r>
              <a:rPr lang="en-US" altLang="zh-CN" sz="1000" kern="100" dirty="0">
                <a:effectLst/>
                <a:latin typeface="Times New Roman" panose="02020603050405020304" pitchFamily="18" charset="0"/>
                <a:ea typeface="仿宋_GB2312"/>
              </a:rPr>
              <a:t>4</a:t>
            </a:r>
            <a:r>
              <a:rPr lang="zh-CN" altLang="zh-CN" sz="1000" kern="100" dirty="0">
                <a:effectLst/>
                <a:latin typeface="Times New Roman" panose="02020603050405020304" pitchFamily="18" charset="0"/>
                <a:ea typeface="仿宋_GB2312"/>
              </a:rPr>
              <a:t>）通过</a:t>
            </a:r>
            <a:r>
              <a:rPr lang="en-US" altLang="zh-CN" sz="1000" kern="100" dirty="0">
                <a:effectLst/>
                <a:latin typeface="Times New Roman" panose="02020603050405020304" pitchFamily="18" charset="0"/>
                <a:ea typeface="仿宋_GB2312"/>
              </a:rPr>
              <a:t>death</a:t>
            </a:r>
            <a:r>
              <a:rPr lang="zh-CN" altLang="zh-CN" sz="1000" kern="100" dirty="0">
                <a:effectLst/>
                <a:latin typeface="Times New Roman" panose="02020603050405020304" pitchFamily="18" charset="0"/>
                <a:ea typeface="仿宋_GB2312"/>
              </a:rPr>
              <a:t>概率转换成（</a:t>
            </a:r>
            <a:r>
              <a:rPr lang="en-US" altLang="zh-CN" sz="1000" kern="100" dirty="0">
                <a:effectLst/>
                <a:latin typeface="Times New Roman" panose="02020603050405020304" pitchFamily="18" charset="0"/>
                <a:ea typeface="仿宋_GB2312"/>
              </a:rPr>
              <a:t>3</a:t>
            </a:r>
            <a:r>
              <a:rPr lang="zh-CN" altLang="zh-CN" sz="1000" kern="100" dirty="0">
                <a:effectLst/>
                <a:latin typeface="Times New Roman" panose="02020603050405020304" pitchFamily="18" charset="0"/>
                <a:ea typeface="仿宋_GB2312"/>
              </a:rPr>
              <a:t>）</a:t>
            </a:r>
            <a:endParaRPr lang="zh-CN" altLang="zh-CN" sz="10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1000" kern="100" dirty="0">
                <a:effectLst/>
                <a:latin typeface="Times New Roman" panose="02020603050405020304" pitchFamily="18" charset="0"/>
                <a:ea typeface="仿宋_GB2312"/>
              </a:rPr>
              <a:t>	</a:t>
            </a:r>
            <a:r>
              <a:rPr lang="zh-CN" altLang="zh-CN" sz="1000" kern="100" dirty="0">
                <a:effectLst/>
                <a:latin typeface="Times New Roman" panose="02020603050405020304" pitchFamily="18" charset="0"/>
                <a:ea typeface="仿宋_GB2312"/>
              </a:rPr>
              <a:t>（</a:t>
            </a:r>
            <a:r>
              <a:rPr lang="en-US" altLang="zh-CN" sz="1000" kern="100" dirty="0">
                <a:effectLst/>
                <a:latin typeface="Times New Roman" panose="02020603050405020304" pitchFamily="18" charset="0"/>
                <a:ea typeface="仿宋_GB2312"/>
              </a:rPr>
              <a:t>4</a:t>
            </a:r>
            <a:r>
              <a:rPr lang="zh-CN" altLang="zh-CN" sz="1000" kern="100" dirty="0">
                <a:effectLst/>
                <a:latin typeface="Times New Roman" panose="02020603050405020304" pitchFamily="18" charset="0"/>
                <a:ea typeface="仿宋_GB2312"/>
              </a:rPr>
              <a:t>）通过</a:t>
            </a:r>
            <a:r>
              <a:rPr lang="en-US" altLang="zh-CN" sz="1000" kern="100" dirty="0" err="1">
                <a:effectLst/>
                <a:latin typeface="Times New Roman" panose="02020603050405020304" pitchFamily="18" charset="0"/>
                <a:ea typeface="仿宋_GB2312"/>
              </a:rPr>
              <a:t>iso_rate</a:t>
            </a:r>
            <a:r>
              <a:rPr lang="zh-CN" altLang="zh-CN" sz="1000" kern="100" dirty="0">
                <a:effectLst/>
                <a:latin typeface="Times New Roman" panose="02020603050405020304" pitchFamily="18" charset="0"/>
                <a:ea typeface="仿宋_GB2312"/>
              </a:rPr>
              <a:t>隔离概率转换成</a:t>
            </a:r>
            <a:r>
              <a:rPr lang="en-US" altLang="zh-CN" sz="1000" kern="100" dirty="0">
                <a:effectLst/>
                <a:latin typeface="Times New Roman" panose="02020603050405020304" pitchFamily="18" charset="0"/>
                <a:ea typeface="仿宋_GB2312"/>
              </a:rPr>
              <a:t>(10)</a:t>
            </a:r>
            <a:endParaRPr lang="zh-CN" altLang="zh-CN" sz="10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1000" kern="100" dirty="0">
                <a:effectLst/>
                <a:latin typeface="Times New Roman" panose="02020603050405020304" pitchFamily="18" charset="0"/>
                <a:ea typeface="仿宋_GB2312"/>
              </a:rPr>
              <a:t>	</a:t>
            </a:r>
            <a:r>
              <a:rPr lang="zh-CN" altLang="zh-CN" sz="1000" kern="100" dirty="0">
                <a:effectLst/>
                <a:latin typeface="Times New Roman" panose="02020603050405020304" pitchFamily="18" charset="0"/>
                <a:ea typeface="仿宋_GB2312"/>
              </a:rPr>
              <a:t>（</a:t>
            </a:r>
            <a:r>
              <a:rPr lang="en-US" altLang="zh-CN" sz="1000" kern="100" dirty="0">
                <a:effectLst/>
                <a:latin typeface="Times New Roman" panose="02020603050405020304" pitchFamily="18" charset="0"/>
                <a:ea typeface="仿宋_GB2312"/>
              </a:rPr>
              <a:t>4</a:t>
            </a:r>
            <a:r>
              <a:rPr lang="zh-CN" altLang="zh-CN" sz="1000" kern="100" dirty="0">
                <a:effectLst/>
                <a:latin typeface="Times New Roman" panose="02020603050405020304" pitchFamily="18" charset="0"/>
                <a:ea typeface="仿宋_GB2312"/>
              </a:rPr>
              <a:t>）和（</a:t>
            </a:r>
            <a:r>
              <a:rPr lang="en-US" altLang="zh-CN" sz="1000" kern="100" dirty="0">
                <a:effectLst/>
                <a:latin typeface="Times New Roman" panose="02020603050405020304" pitchFamily="18" charset="0"/>
                <a:ea typeface="仿宋_GB2312"/>
              </a:rPr>
              <a:t>10</a:t>
            </a:r>
            <a:r>
              <a:rPr lang="zh-CN" altLang="zh-CN" sz="1000" kern="100" dirty="0">
                <a:effectLst/>
                <a:latin typeface="Times New Roman" panose="02020603050405020304" pitchFamily="18" charset="0"/>
                <a:ea typeface="仿宋_GB2312"/>
              </a:rPr>
              <a:t>）通过</a:t>
            </a:r>
            <a:r>
              <a:rPr lang="en-US" altLang="zh-CN" sz="1000" kern="100" dirty="0">
                <a:effectLst/>
                <a:latin typeface="Times New Roman" panose="02020603050405020304" pitchFamily="18" charset="0"/>
                <a:ea typeface="仿宋_GB2312"/>
              </a:rPr>
              <a:t>heal</a:t>
            </a:r>
            <a:r>
              <a:rPr lang="zh-CN" altLang="zh-CN" sz="1000" kern="100" dirty="0">
                <a:effectLst/>
                <a:latin typeface="Times New Roman" panose="02020603050405020304" pitchFamily="18" charset="0"/>
                <a:ea typeface="仿宋_GB2312"/>
              </a:rPr>
              <a:t>痊愈概率转换为痊愈状态（</a:t>
            </a:r>
            <a:r>
              <a:rPr lang="en-US" altLang="zh-CN" sz="1000" kern="100" dirty="0">
                <a:effectLst/>
                <a:latin typeface="Times New Roman" panose="02020603050405020304" pitchFamily="18" charset="0"/>
                <a:ea typeface="仿宋_GB2312"/>
              </a:rPr>
              <a:t>9</a:t>
            </a:r>
            <a:r>
              <a:rPr lang="zh-CN" altLang="zh-CN" sz="1000" kern="100" dirty="0">
                <a:effectLst/>
                <a:latin typeface="Times New Roman" panose="02020603050405020304" pitchFamily="18" charset="0"/>
                <a:ea typeface="仿宋_GB2312"/>
              </a:rPr>
              <a:t>）</a:t>
            </a:r>
            <a:endParaRPr lang="zh-CN" altLang="zh-CN" sz="10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1000" kern="100" dirty="0">
                <a:effectLst/>
                <a:latin typeface="Times New Roman" panose="02020603050405020304" pitchFamily="18" charset="0"/>
                <a:ea typeface="仿宋_GB2312"/>
              </a:rPr>
              <a:t>	</a:t>
            </a:r>
            <a:r>
              <a:rPr lang="zh-CN" altLang="zh-CN" sz="1000" kern="100" dirty="0">
                <a:effectLst/>
                <a:latin typeface="Times New Roman" panose="02020603050405020304" pitchFamily="18" charset="0"/>
                <a:ea typeface="仿宋_GB2312"/>
              </a:rPr>
              <a:t>（</a:t>
            </a:r>
            <a:r>
              <a:rPr lang="en-US" altLang="zh-CN" sz="1000" kern="100" dirty="0">
                <a:effectLst/>
                <a:latin typeface="Times New Roman" panose="02020603050405020304" pitchFamily="18" charset="0"/>
                <a:ea typeface="仿宋_GB2312"/>
              </a:rPr>
              <a:t>6</a:t>
            </a:r>
            <a:r>
              <a:rPr lang="zh-CN" altLang="zh-CN" sz="1000" kern="100" dirty="0">
                <a:effectLst/>
                <a:latin typeface="Times New Roman" panose="02020603050405020304" pitchFamily="18" charset="0"/>
                <a:ea typeface="仿宋_GB2312"/>
              </a:rPr>
              <a:t>）通过感染概率</a:t>
            </a:r>
            <a:r>
              <a:rPr lang="en-US" altLang="zh-CN" sz="1000" kern="100" dirty="0">
                <a:effectLst/>
                <a:latin typeface="Times New Roman" panose="02020603050405020304" pitchFamily="18" charset="0"/>
                <a:ea typeface="仿宋_GB2312"/>
              </a:rPr>
              <a:t>rt</a:t>
            </a:r>
            <a:r>
              <a:rPr lang="zh-CN" altLang="zh-CN" sz="1000" kern="100" dirty="0">
                <a:effectLst/>
                <a:latin typeface="Times New Roman" panose="02020603050405020304" pitchFamily="18" charset="0"/>
                <a:ea typeface="仿宋_GB2312"/>
              </a:rPr>
              <a:t>转换成相互感染状态（</a:t>
            </a:r>
            <a:r>
              <a:rPr lang="en-US" altLang="zh-CN" sz="1000" kern="100" dirty="0">
                <a:effectLst/>
                <a:latin typeface="Times New Roman" panose="02020603050405020304" pitchFamily="18" charset="0"/>
                <a:ea typeface="仿宋_GB2312"/>
              </a:rPr>
              <a:t>7</a:t>
            </a:r>
            <a:r>
              <a:rPr lang="zh-CN" altLang="zh-CN" sz="1000" kern="100" dirty="0">
                <a:effectLst/>
                <a:latin typeface="Times New Roman" panose="02020603050405020304" pitchFamily="18" charset="0"/>
                <a:ea typeface="仿宋_GB2312"/>
              </a:rPr>
              <a:t>）</a:t>
            </a:r>
            <a:endParaRPr lang="zh-CN" altLang="zh-CN" sz="10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1000" kern="100" dirty="0">
                <a:effectLst/>
                <a:latin typeface="Times New Roman" panose="02020603050405020304" pitchFamily="18" charset="0"/>
                <a:ea typeface="仿宋_GB2312"/>
              </a:rPr>
              <a:t>	</a:t>
            </a:r>
            <a:r>
              <a:rPr lang="zh-CN" altLang="zh-CN" sz="1000" kern="100" dirty="0">
                <a:effectLst/>
                <a:latin typeface="Times New Roman" panose="02020603050405020304" pitchFamily="18" charset="0"/>
                <a:ea typeface="仿宋_GB2312"/>
              </a:rPr>
              <a:t>（</a:t>
            </a:r>
            <a:r>
              <a:rPr lang="en-US" altLang="zh-CN" sz="1000" kern="100" dirty="0">
                <a:effectLst/>
                <a:latin typeface="Times New Roman" panose="02020603050405020304" pitchFamily="18" charset="0"/>
                <a:ea typeface="仿宋_GB2312"/>
              </a:rPr>
              <a:t>9</a:t>
            </a:r>
            <a:r>
              <a:rPr lang="zh-CN" altLang="zh-CN" sz="1000" kern="100" dirty="0">
                <a:effectLst/>
                <a:latin typeface="Times New Roman" panose="02020603050405020304" pitchFamily="18" charset="0"/>
                <a:ea typeface="仿宋_GB2312"/>
              </a:rPr>
              <a:t>）会自动转换为（</a:t>
            </a:r>
            <a:r>
              <a:rPr lang="en-US" altLang="zh-CN" sz="1000" kern="100" dirty="0">
                <a:effectLst/>
                <a:latin typeface="Times New Roman" panose="02020603050405020304" pitchFamily="18" charset="0"/>
                <a:ea typeface="仿宋_GB2312"/>
              </a:rPr>
              <a:t>2</a:t>
            </a:r>
            <a:r>
              <a:rPr lang="zh-CN" altLang="zh-CN" sz="1000" kern="100" dirty="0">
                <a:effectLst/>
                <a:latin typeface="Times New Roman" panose="02020603050405020304" pitchFamily="18" charset="0"/>
                <a:ea typeface="仿宋_GB2312"/>
              </a:rPr>
              <a:t>）和（</a:t>
            </a:r>
            <a:r>
              <a:rPr lang="en-US" altLang="zh-CN" sz="1000" kern="100" dirty="0">
                <a:effectLst/>
                <a:latin typeface="Times New Roman" panose="02020603050405020304" pitchFamily="18" charset="0"/>
                <a:ea typeface="仿宋_GB2312"/>
              </a:rPr>
              <a:t>5</a:t>
            </a:r>
            <a:r>
              <a:rPr lang="zh-CN" altLang="zh-CN" sz="1000" kern="100" dirty="0">
                <a:effectLst/>
                <a:latin typeface="Times New Roman" panose="02020603050405020304" pitchFamily="18" charset="0"/>
                <a:ea typeface="仿宋_GB2312"/>
              </a:rPr>
              <a:t>）</a:t>
            </a:r>
            <a:endParaRPr lang="zh-CN" altLang="zh-CN" sz="10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1000" kern="100" dirty="0">
                <a:effectLst/>
                <a:latin typeface="Times New Roman" panose="02020603050405020304" pitchFamily="18" charset="0"/>
                <a:ea typeface="仿宋_GB2312"/>
              </a:rPr>
              <a:t>	</a:t>
            </a:r>
            <a:r>
              <a:rPr lang="zh-CN" altLang="zh-CN" sz="1000" kern="100" dirty="0">
                <a:effectLst/>
                <a:latin typeface="Times New Roman" panose="02020603050405020304" pitchFamily="18" charset="0"/>
                <a:ea typeface="仿宋_GB2312"/>
              </a:rPr>
              <a:t>（</a:t>
            </a:r>
            <a:r>
              <a:rPr lang="en-US" altLang="zh-CN" sz="1000" kern="100" dirty="0">
                <a:effectLst/>
                <a:latin typeface="Times New Roman" panose="02020603050405020304" pitchFamily="18" charset="0"/>
                <a:ea typeface="仿宋_GB2312"/>
              </a:rPr>
              <a:t>7</a:t>
            </a:r>
            <a:r>
              <a:rPr lang="zh-CN" altLang="zh-CN" sz="1000" kern="100" dirty="0">
                <a:effectLst/>
                <a:latin typeface="Times New Roman" panose="02020603050405020304" pitchFamily="18" charset="0"/>
                <a:ea typeface="仿宋_GB2312"/>
              </a:rPr>
              <a:t>）会根据结果转换为（</a:t>
            </a:r>
            <a:r>
              <a:rPr lang="en-US" altLang="zh-CN" sz="1000" kern="100" dirty="0">
                <a:effectLst/>
                <a:latin typeface="Times New Roman" panose="02020603050405020304" pitchFamily="18" charset="0"/>
                <a:ea typeface="仿宋_GB2312"/>
              </a:rPr>
              <a:t>4</a:t>
            </a:r>
            <a:r>
              <a:rPr lang="zh-CN" altLang="zh-CN" sz="1000" kern="100" dirty="0">
                <a:effectLst/>
                <a:latin typeface="Times New Roman" panose="02020603050405020304" pitchFamily="18" charset="0"/>
                <a:ea typeface="仿宋_GB2312"/>
              </a:rPr>
              <a:t>）和（</a:t>
            </a:r>
            <a:r>
              <a:rPr lang="en-US" altLang="zh-CN" sz="1000" kern="100" dirty="0">
                <a:effectLst/>
                <a:latin typeface="Times New Roman" panose="02020603050405020304" pitchFamily="18" charset="0"/>
                <a:ea typeface="仿宋_GB2312"/>
              </a:rPr>
              <a:t>5</a:t>
            </a:r>
            <a:r>
              <a:rPr lang="zh-CN" altLang="zh-CN" sz="1000" kern="100" dirty="0">
                <a:effectLst/>
                <a:latin typeface="Times New Roman" panose="02020603050405020304" pitchFamily="18" charset="0"/>
                <a:ea typeface="仿宋_GB2312"/>
              </a:rPr>
              <a:t>）</a:t>
            </a:r>
            <a:endParaRPr lang="zh-CN" altLang="zh-CN" sz="1000" kern="100" dirty="0">
              <a:effectLst/>
              <a:latin typeface="Times New Roman" panose="02020603050405020304" pitchFamily="18" charset="0"/>
              <a:ea typeface="宋体" panose="02010600030101010101" pitchFamily="2" charset="-122"/>
            </a:endParaRPr>
          </a:p>
          <a:p>
            <a:endParaRPr lang="zh-CN" altLang="en-US" sz="1000" dirty="0"/>
          </a:p>
        </p:txBody>
      </p:sp>
    </p:spTree>
    <p:extLst>
      <p:ext uri="{BB962C8B-B14F-4D97-AF65-F5344CB8AC3E}">
        <p14:creationId xmlns:p14="http://schemas.microsoft.com/office/powerpoint/2010/main" val="20864782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ppt_w</p:attrName>
                                        </p:attrNameLst>
                                      </p:cBhvr>
                                      <p:tavLst>
                                        <p:tav tm="0">
                                          <p:val>
                                            <p:fltVal val="0"/>
                                          </p:val>
                                        </p:tav>
                                        <p:tav tm="100000">
                                          <p:val>
                                            <p:strVal val="#ppt_w"/>
                                          </p:val>
                                        </p:tav>
                                      </p:tavLst>
                                    </p:anim>
                                    <p:anim calcmode="lin" valueType="num">
                                      <p:cBhvr>
                                        <p:cTn id="17" dur="500" fill="hold"/>
                                        <p:tgtEl>
                                          <p:spTgt spid="18"/>
                                        </p:tgtEl>
                                        <p:attrNameLst>
                                          <p:attrName>ppt_h</p:attrName>
                                        </p:attrNameLst>
                                      </p:cBhvr>
                                      <p:tavLst>
                                        <p:tav tm="0">
                                          <p:val>
                                            <p:fltVal val="0"/>
                                          </p:val>
                                        </p:tav>
                                        <p:tav tm="100000">
                                          <p:val>
                                            <p:strVal val="#ppt_h"/>
                                          </p:val>
                                        </p:tav>
                                      </p:tavLst>
                                    </p:anim>
                                    <p:animEffect transition="in" filter="fade">
                                      <p:cBhvr>
                                        <p:cTn id="18" dur="500"/>
                                        <p:tgtEl>
                                          <p:spTgt spid="18"/>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fltVal val="0"/>
                                          </p:val>
                                        </p:tav>
                                        <p:tav tm="100000">
                                          <p:val>
                                            <p:strVal val="#ppt_h"/>
                                          </p:val>
                                        </p:tav>
                                      </p:tavLst>
                                    </p:anim>
                                    <p:animEffect transition="in" filter="fade">
                                      <p:cBhvr>
                                        <p:cTn id="4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P spid="8" grpId="0" animBg="1"/>
      <p:bldP spid="17" grpId="0" animBg="1"/>
      <p:bldP spid="11" grpId="0" animBg="1"/>
      <p:bldP spid="19" grpId="0" animBg="1"/>
      <p:bldP spid="14" grpId="0" animBg="1"/>
      <p:bldP spid="20" grpId="0" animBg="1"/>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390">
      <a:dk1>
        <a:sysClr val="windowText" lastClr="000000"/>
      </a:dk1>
      <a:lt1>
        <a:sysClr val="window" lastClr="FFFFFF"/>
      </a:lt1>
      <a:dk2>
        <a:srgbClr val="44546A"/>
      </a:dk2>
      <a:lt2>
        <a:srgbClr val="E7E6E6"/>
      </a:lt2>
      <a:accent1>
        <a:srgbClr val="01A89E"/>
      </a:accent1>
      <a:accent2>
        <a:srgbClr val="0C2834"/>
      </a:accent2>
      <a:accent3>
        <a:srgbClr val="01A89E"/>
      </a:accent3>
      <a:accent4>
        <a:srgbClr val="0C2834"/>
      </a:accent4>
      <a:accent5>
        <a:srgbClr val="01A89E"/>
      </a:accent5>
      <a:accent6>
        <a:srgbClr val="0C2834"/>
      </a:accent6>
      <a:hlink>
        <a:srgbClr val="01A89E"/>
      </a:hlink>
      <a:folHlink>
        <a:srgbClr val="01A89E"/>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48</TotalTime>
  <Words>2673</Words>
  <Application>Microsoft Office PowerPoint</Application>
  <PresentationFormat>宽屏</PresentationFormat>
  <Paragraphs>230</Paragraphs>
  <Slides>34</Slides>
  <Notes>34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34</vt:i4>
      </vt:variant>
    </vt:vector>
  </HeadingPairs>
  <TitlesOfParts>
    <vt:vector size="40" baseType="lpstr">
      <vt:lpstr>等线</vt:lpstr>
      <vt:lpstr>微软雅黑</vt:lpstr>
      <vt:lpstr>Arial</vt:lpstr>
      <vt:lpstr>Century Gothic</vt:lpstr>
      <vt:lpstr>Times New Roman</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张 博</cp:lastModifiedBy>
  <cp:revision>59</cp:revision>
  <dcterms:created xsi:type="dcterms:W3CDTF">2017-08-18T03:02:00Z</dcterms:created>
  <dcterms:modified xsi:type="dcterms:W3CDTF">2022-04-17T05:16:58Z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